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1" r:id="rId2"/>
    <p:sldId id="375" r:id="rId3"/>
    <p:sldId id="287" r:id="rId4"/>
    <p:sldId id="377" r:id="rId5"/>
    <p:sldId id="378" r:id="rId6"/>
    <p:sldId id="386" r:id="rId7"/>
    <p:sldId id="379" r:id="rId8"/>
    <p:sldId id="380" r:id="rId9"/>
    <p:sldId id="387" r:id="rId10"/>
    <p:sldId id="385" r:id="rId11"/>
    <p:sldId id="382" r:id="rId12"/>
    <p:sldId id="383" r:id="rId13"/>
    <p:sldId id="384" r:id="rId14"/>
    <p:sldId id="376" r:id="rId15"/>
    <p:sldId id="381" r:id="rId16"/>
    <p:sldId id="288" r:id="rId17"/>
    <p:sldId id="357" r:id="rId18"/>
    <p:sldId id="274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Výchozí oddíl" id="{95CCF451-C708-4C7A-9962-E84BC8311FB8}">
          <p14:sldIdLst>
            <p14:sldId id="271"/>
          </p14:sldIdLst>
        </p14:section>
        <p14:section name="Sekcia bez názvu" id="{6528CBF8-D22B-4F20-A1BB-D57207AA7EF2}">
          <p14:sldIdLst>
            <p14:sldId id="375"/>
            <p14:sldId id="287"/>
            <p14:sldId id="377"/>
            <p14:sldId id="378"/>
            <p14:sldId id="386"/>
            <p14:sldId id="379"/>
            <p14:sldId id="380"/>
            <p14:sldId id="387"/>
            <p14:sldId id="385"/>
            <p14:sldId id="382"/>
            <p14:sldId id="383"/>
            <p14:sldId id="384"/>
            <p14:sldId id="376"/>
            <p14:sldId id="381"/>
            <p14:sldId id="288"/>
          </p14:sldIdLst>
        </p14:section>
        <p14:section name="Oddíl bez názvu" id="{8CBAEC5D-44DB-4816-831B-7D2A0CF1B748}">
          <p14:sldIdLst>
            <p14:sldId id="35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FF3300"/>
    <a:srgbClr val="B32528"/>
    <a:srgbClr val="800000"/>
    <a:srgbClr val="FFFF66"/>
    <a:srgbClr val="99FF66"/>
    <a:srgbClr val="D311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5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668" y="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2CD4C-9B0B-479D-9EB8-C5071EA36722}" type="datetimeFigureOut">
              <a:rPr lang="en-GB" smtClean="0"/>
              <a:t>05/05/2021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3245CD-8E4B-46B9-83B4-F51012C3A5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285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C6838A-7172-470F-8B78-4A9EDD144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0219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C6838A-7172-470F-8B78-4A9EDD144F1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7971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C6838A-7172-470F-8B78-4A9EDD144F1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63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jpeg"/><Relationship Id="rId4" Type="http://schemas.openxmlformats.org/officeDocument/2006/relationships/image" Target="../media/image1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 userDrawn="1"/>
        </p:nvSpPr>
        <p:spPr>
          <a:xfrm>
            <a:off x="-15875" y="0"/>
            <a:ext cx="9159875" cy="6858000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250825" y="765175"/>
            <a:ext cx="547370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166398" bIns="50800" anchor="b"/>
          <a:lstStyle/>
          <a:p>
            <a:endParaRPr lang="cs-CZ" sz="3500">
              <a:solidFill>
                <a:schemeClr val="bg1"/>
              </a:solidFill>
            </a:endParaRPr>
          </a:p>
        </p:txBody>
      </p:sp>
      <p:sp>
        <p:nvSpPr>
          <p:cNvPr id="14" name="Rectangle 20"/>
          <p:cNvSpPr/>
          <p:nvPr userDrawn="1"/>
        </p:nvSpPr>
        <p:spPr>
          <a:xfrm>
            <a:off x="0" y="765175"/>
            <a:ext cx="5770563" cy="19145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250825" y="765175"/>
            <a:ext cx="5473700" cy="187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166398" bIns="50800" anchor="b"/>
          <a:lstStyle/>
          <a:p>
            <a:endParaRPr lang="cs-CZ" sz="3500">
              <a:solidFill>
                <a:schemeClr val="bg1"/>
              </a:solidFill>
            </a:endParaRPr>
          </a:p>
        </p:txBody>
      </p:sp>
      <p:sp>
        <p:nvSpPr>
          <p:cNvPr id="16" name="Rectangle 17"/>
          <p:cNvSpPr>
            <a:spLocks noChangeArrowheads="1"/>
          </p:cNvSpPr>
          <p:nvPr userDrawn="1"/>
        </p:nvSpPr>
        <p:spPr bwMode="auto">
          <a:xfrm>
            <a:off x="5773738" y="3744913"/>
            <a:ext cx="2278062" cy="311308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" name="Text Box 18"/>
          <p:cNvSpPr txBox="1">
            <a:spLocks noChangeArrowheads="1"/>
          </p:cNvSpPr>
          <p:nvPr userDrawn="1"/>
        </p:nvSpPr>
        <p:spPr bwMode="auto">
          <a:xfrm>
            <a:off x="5775325" y="4941888"/>
            <a:ext cx="230505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300" dirty="0"/>
              <a:t>enter slide master for deleting this box and inserting same-size picture here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en-US" sz="1300" dirty="0"/>
              <a:t>240 x 330 </a:t>
            </a:r>
            <a:r>
              <a:rPr lang="en-US" sz="1300" dirty="0" err="1"/>
              <a:t>px</a:t>
            </a:r>
            <a:endParaRPr lang="en-US" sz="1300" dirty="0"/>
          </a:p>
        </p:txBody>
      </p:sp>
      <p:pic>
        <p:nvPicPr>
          <p:cNvPr id="18" name="Picture 19" descr="backgroundal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0563" y="3201988"/>
            <a:ext cx="2286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0" descr="backgroundgr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2678112"/>
            <a:ext cx="2286000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7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5525" y="3355975"/>
            <a:ext cx="1612900" cy="17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Obrázek 1"/>
          <p:cNvPicPr>
            <a:picLocks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190" r="25398"/>
          <a:stretch>
            <a:fillRect/>
          </a:stretch>
        </p:blipFill>
        <p:spPr bwMode="auto">
          <a:xfrm>
            <a:off x="5751537" y="3744912"/>
            <a:ext cx="2300263" cy="31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 userDrawn="1"/>
        </p:nvSpPr>
        <p:spPr>
          <a:xfrm>
            <a:off x="6095217" y="2752920"/>
            <a:ext cx="161290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solidFill>
                  <a:schemeClr val="bg1"/>
                </a:solidFill>
              </a:rPr>
              <a:t>www.bpv-bp.com</a:t>
            </a:r>
            <a:endParaRPr lang="en-GB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17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7B07B-3856-42EA-ACD5-C961A6B3A6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590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181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181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440269-8B45-4476-A01F-FD5707B20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217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488" cy="4905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68313" y="908050"/>
            <a:ext cx="8229600" cy="5184775"/>
          </a:xfrm>
        </p:spPr>
        <p:txBody>
          <a:bodyPr/>
          <a:lstStyle/>
          <a:p>
            <a:pPr lvl="0"/>
            <a:r>
              <a:rPr lang="cs-CZ" noProof="0"/>
              <a:t>Kliknutím na ikonu přidáte tabulku.</a:t>
            </a:r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E09F6-24BE-4E1D-ABAE-DD82D115B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706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Nadpis a 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488" cy="4905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68313" y="908050"/>
            <a:ext cx="8229600" cy="5184775"/>
          </a:xfr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  <a:endParaRPr lang="en-US" noProof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BB93F-1591-48E8-A0A4-251AEE9215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49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3A1EE-A80F-415D-88DB-3C57B099F2D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998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40386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908050"/>
            <a:ext cx="4038600" cy="5184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9C30-0114-4DDA-BEC9-5F230A6D6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7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8BF16-D0BE-4761-B583-EA61694EB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60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67394-A7DD-4DA0-B1B6-CD5AA1CBC8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908050"/>
            <a:ext cx="4038600" cy="518477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908050"/>
            <a:ext cx="4038600" cy="5184775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8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4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0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8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Kliknutím lze upravit styly předlohy textu.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Druhá úroveň</a:t>
            </a:r>
          </a:p>
          <a:p>
            <a:pPr marL="3429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Třetí úroveň</a:t>
            </a:r>
          </a:p>
          <a:p>
            <a:pPr marL="342900" marR="0" lvl="3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Čtvrtá úroveň</a:t>
            </a:r>
          </a:p>
          <a:p>
            <a:pPr marL="342900" marR="0" lvl="4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Pátá úroveň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79C30-0114-4DDA-BEC9-5F230A6D6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04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4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8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Kliknutím lze upravit styly předlohy textu.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Druhá úroveň</a:t>
            </a:r>
          </a:p>
          <a:p>
            <a:pPr marL="3429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Třetí úroveň</a:t>
            </a:r>
          </a:p>
          <a:p>
            <a:pPr marL="342900" marR="0" lvl="3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Čtvrtá úroveň</a:t>
            </a:r>
          </a:p>
          <a:p>
            <a:pPr marL="342900" marR="0" lvl="4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Pátá úroveň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400"/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2000"/>
            </a:lvl2pPr>
            <a:lvl3pPr marL="1143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800"/>
            </a:lvl3pPr>
            <a:lvl4pPr marL="16002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600"/>
            </a:lvl4pPr>
            <a:lvl5pPr marL="20574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Kliknutím lze upravit styly předlohy textu.</a:t>
            </a:r>
          </a:p>
          <a:p>
            <a:pPr marL="34290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Druhá úroveň</a:t>
            </a:r>
          </a:p>
          <a:p>
            <a:pPr marL="3429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Třetí úroveň</a:t>
            </a:r>
          </a:p>
          <a:p>
            <a:pPr marL="342900" marR="0" lvl="3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Čtvrtá úroveň</a:t>
            </a:r>
          </a:p>
          <a:p>
            <a:pPr marL="342900" marR="0" lvl="4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cs-CZ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+mn-cs"/>
              </a:rPr>
              <a:t>Pátá úroveň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AC7D1-B6FC-4F20-B9CF-7F8E591B6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059488" cy="49053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981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39AF63-5081-4F6A-8C83-5020578E0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8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268C5-D779-4568-84F7-9681857F1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9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A83BA-256D-467E-B991-13218FC504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2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A2FCB-B537-44D8-BA62-F8666794B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39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4288" y="260350"/>
            <a:ext cx="6516688" cy="576263"/>
          </a:xfrm>
          <a:prstGeom prst="rect">
            <a:avLst/>
          </a:prstGeom>
          <a:solidFill>
            <a:srgbClr val="D311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027" name="Picture 7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55563"/>
            <a:ext cx="1892300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6381750"/>
            <a:ext cx="2798762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059488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908050"/>
            <a:ext cx="8229600" cy="51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6F59E14D-4B4E-4C31-9765-01A60F917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5B767D21-BFCF-4A6E-82BB-86065459E5F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835092136"/>
              </p:ext>
            </p:extLst>
          </p:nvPr>
        </p:nvGraphicFramePr>
        <p:xfrm>
          <a:off x="468312" y="5748413"/>
          <a:ext cx="8229600" cy="41148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2057400">
                  <a:extLst>
                    <a:ext uri="{9D8B030D-6E8A-4147-A177-3AD203B41FA5}">
                      <a16:colId xmlns:a16="http://schemas.microsoft.com/office/drawing/2014/main" val="71988279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950257335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05859517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308769833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spoločnosť nie je v kríze/úpadku</a:t>
                      </a:r>
                      <a:endParaRPr lang="cs-CZ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spoločnosť v kríze</a:t>
                      </a:r>
                      <a:endParaRPr lang="cs-CZ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spoločnosť v úpadku </a:t>
                      </a:r>
                      <a:endParaRPr lang="cs-CZ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FF3300">
                        <a:alpha val="8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sk-SK" sz="105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nedostatok majetku na úhradu nákladov konkurzu</a:t>
                      </a:r>
                      <a:endParaRPr lang="cs-CZ" sz="105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990000">
                        <a:alpha val="8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133815"/>
                  </a:ext>
                </a:extLst>
              </a:tr>
            </a:tbl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  <p:sldLayoutId id="2147483751" r:id="rId14"/>
    <p:sldLayoutId id="2147483752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5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1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B32528"/>
        </a:buClr>
        <a:buFont typeface="Wingdings" pitchFamily="2" charset="2"/>
        <a:buChar char="§"/>
        <a:defRPr sz="19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im.vse.cz/restrukturalizace-a-insolvence/blog/jan-lalka-o-fuzich-pravnickych-osob-na-slovensk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323850" y="1340768"/>
            <a:ext cx="5400675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Aft>
                <a:spcPts val="1200"/>
              </a:spcAft>
            </a:pPr>
            <a:r>
              <a:rPr lang="sk-SK" sz="3600" b="1" dirty="0">
                <a:solidFill>
                  <a:srgbClr val="D31140"/>
                </a:solidFill>
                <a:latin typeface="+mn-lt"/>
              </a:rPr>
              <a:t>COVID a insolventnosť</a:t>
            </a:r>
            <a:endParaRPr lang="cs-CZ" sz="3600" b="1" dirty="0">
              <a:solidFill>
                <a:srgbClr val="D31140"/>
              </a:solidFill>
              <a:latin typeface="+mn-lt"/>
            </a:endParaRPr>
          </a:p>
          <a:p>
            <a:endParaRPr lang="en-US" sz="3600" dirty="0">
              <a:solidFill>
                <a:srgbClr val="B32528"/>
              </a:solidFill>
            </a:endParaRP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323850" y="2781300"/>
            <a:ext cx="4518025" cy="240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166398" bIns="50800"/>
          <a:lstStyle/>
          <a:p>
            <a:pPr marL="57150">
              <a:spcBef>
                <a:spcPts val="600"/>
              </a:spcBef>
              <a:spcAft>
                <a:spcPts val="600"/>
              </a:spcAft>
              <a:buClr>
                <a:srgbClr val="B32528"/>
              </a:buClr>
            </a:pPr>
            <a:r>
              <a:rPr lang="cs-CZ" sz="2000" dirty="0">
                <a:solidFill>
                  <a:srgbClr val="FFFFFF"/>
                </a:solidFill>
              </a:rPr>
              <a:t>Bratislava</a:t>
            </a:r>
          </a:p>
          <a:p>
            <a:pPr marL="57150">
              <a:spcBef>
                <a:spcPts val="600"/>
              </a:spcBef>
              <a:spcAft>
                <a:spcPts val="600"/>
              </a:spcAft>
              <a:buClr>
                <a:srgbClr val="B32528"/>
              </a:buClr>
            </a:pPr>
            <a:r>
              <a:rPr lang="cs-CZ" sz="2000" dirty="0">
                <a:solidFill>
                  <a:srgbClr val="FFFFFF"/>
                </a:solidFill>
              </a:rPr>
              <a:t>JUDr. Martin Provazník</a:t>
            </a:r>
          </a:p>
          <a:p>
            <a:pPr marL="57150">
              <a:spcBef>
                <a:spcPts val="600"/>
              </a:spcBef>
              <a:spcAft>
                <a:spcPts val="600"/>
              </a:spcAft>
              <a:buClr>
                <a:srgbClr val="B32528"/>
              </a:buClr>
            </a:pPr>
            <a:r>
              <a:rPr lang="cs-CZ" sz="2400" dirty="0">
                <a:solidFill>
                  <a:srgbClr val="FFFFFF"/>
                </a:solidFill>
              </a:rPr>
              <a:t>5. máj 2021</a:t>
            </a:r>
            <a:endParaRPr lang="de-DE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0443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Veriteľ: keď dlžník platí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Open Sans"/>
              </a:rPr>
              <a:t>Odporovanie právnym úkonom: bez primeraného protiplnenia/ </a:t>
            </a:r>
            <a:r>
              <a:rPr lang="sk-SK" u="sng" dirty="0">
                <a:latin typeface="Open Sans"/>
              </a:rPr>
              <a:t>zvýhodňujúcim právnym úkonom</a:t>
            </a:r>
            <a:r>
              <a:rPr lang="sk-SK" dirty="0">
                <a:latin typeface="Open Sans"/>
              </a:rPr>
              <a:t>/ ukracujúcim právnym úkonom</a:t>
            </a:r>
          </a:p>
          <a:p>
            <a:pPr algn="just"/>
            <a:r>
              <a:rPr lang="sk-SK" b="0" i="0" dirty="0">
                <a:effectLst/>
                <a:latin typeface="Open Sans"/>
              </a:rPr>
              <a:t>Zvýhodňujúci právny úkon ak: (i) dlžník úplne alebo sčasti splnil peňažnú pohľadávku inak splatnú až vyhlásením konkurzu, </a:t>
            </a:r>
            <a:br>
              <a:rPr lang="sk-SK" b="0" i="0" dirty="0">
                <a:effectLst/>
                <a:latin typeface="Open Sans"/>
              </a:rPr>
            </a:br>
            <a:r>
              <a:rPr lang="sk-SK" b="0" i="0" dirty="0">
                <a:effectLst/>
                <a:latin typeface="Open Sans"/>
              </a:rPr>
              <a:t>(ii) zabezpečil svoj záväzok neskôr, ako záväzok vznikol, (iii) dohodol úpravu alebo nahradenie svojho záväzku vo svoj neprospech alebo (iv) </a:t>
            </a:r>
            <a:r>
              <a:rPr lang="sk-SK" b="0" i="0" u="sng" dirty="0">
                <a:effectLst/>
                <a:latin typeface="Open Sans"/>
              </a:rPr>
              <a:t>inak neodôvodnene zvýhodnil svojho veriteľa</a:t>
            </a:r>
            <a:r>
              <a:rPr lang="sk-SK" b="0" i="0" dirty="0">
                <a:effectLst/>
                <a:latin typeface="Open Sans"/>
              </a:rPr>
              <a:t> oproti iným svojim veriteľom, (v) sa dlžník úplne alebo sčasti vzdal svojho práva/ odpustil dlh svojho dlžníka/dohodol úpravu alebo nahradenie svojho práva vo svoj neprospech/dohodol alebo inak umožnil zánik svojho práva/inak neodôvodnene znevýhodnil seba na úkor svojich veriteľov.</a:t>
            </a:r>
            <a:endParaRPr lang="cs-CZ" dirty="0"/>
          </a:p>
        </p:txBody>
      </p:sp>
      <p:sp>
        <p:nvSpPr>
          <p:cNvPr id="7" name="Šipka: dolů 2">
            <a:extLst>
              <a:ext uri="{FF2B5EF4-FFF2-40B4-BE49-F238E27FC236}">
                <a16:creationId xmlns:a16="http://schemas.microsoft.com/office/drawing/2014/main" id="{A1DC645D-A934-45E9-AF3B-D67E0514BFEF}"/>
              </a:ext>
            </a:extLst>
          </p:cNvPr>
          <p:cNvSpPr/>
          <p:nvPr/>
        </p:nvSpPr>
        <p:spPr>
          <a:xfrm>
            <a:off x="4860032" y="5394911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FC2AEFA4-0F61-4036-8E37-40E525C06F35}"/>
              </a:ext>
            </a:extLst>
          </p:cNvPr>
          <p:cNvSpPr txBox="1"/>
          <p:nvPr/>
        </p:nvSpPr>
        <p:spPr>
          <a:xfrm>
            <a:off x="3347864" y="498705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odporovateľný úkon dlžníka</a:t>
            </a:r>
          </a:p>
        </p:txBody>
      </p:sp>
      <p:sp>
        <p:nvSpPr>
          <p:cNvPr id="11" name="Šipka: dolů 2">
            <a:extLst>
              <a:ext uri="{FF2B5EF4-FFF2-40B4-BE49-F238E27FC236}">
                <a16:creationId xmlns:a16="http://schemas.microsoft.com/office/drawing/2014/main" id="{0B80BFEF-285F-4074-9188-A8E30DFCCF95}"/>
              </a:ext>
            </a:extLst>
          </p:cNvPr>
          <p:cNvSpPr/>
          <p:nvPr/>
        </p:nvSpPr>
        <p:spPr>
          <a:xfrm rot="2662684">
            <a:off x="4286064" y="5390851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424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Veriteľ: keď dlžník neplatí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Open Sans"/>
              </a:rPr>
              <a:t>Žaloba / platobný rozkaz – </a:t>
            </a:r>
            <a:r>
              <a:rPr lang="sk-SK" dirty="0" err="1">
                <a:latin typeface="Open Sans"/>
              </a:rPr>
              <a:t>upomínacie</a:t>
            </a:r>
            <a:r>
              <a:rPr lang="sk-SK" dirty="0">
                <a:latin typeface="Open Sans"/>
              </a:rPr>
              <a:t> konanie (6% </a:t>
            </a:r>
            <a:r>
              <a:rPr lang="sk-SK" dirty="0" err="1">
                <a:latin typeface="Open Sans"/>
              </a:rPr>
              <a:t>vs</a:t>
            </a:r>
            <a:r>
              <a:rPr lang="sk-SK" dirty="0">
                <a:latin typeface="Open Sans"/>
              </a:rPr>
              <a:t> 3% poplatok)</a:t>
            </a:r>
          </a:p>
          <a:p>
            <a:pPr algn="just"/>
            <a:r>
              <a:rPr lang="sk-SK" b="0" i="0" dirty="0">
                <a:effectLst/>
                <a:latin typeface="Open Sans"/>
              </a:rPr>
              <a:t>Zabezpečenie pohľadávky </a:t>
            </a:r>
          </a:p>
          <a:p>
            <a:pPr algn="just"/>
            <a:r>
              <a:rPr lang="sk-SK" dirty="0">
                <a:latin typeface="Open Sans"/>
              </a:rPr>
              <a:t>Veriteľský návrh na vyhlásenie konkurz na majetok dlžníka: osvedčenie platobnej schopnosti dlžníka/osvedčenie spornosti pohľadávok/ úhrada pohľadávok/konkurz</a:t>
            </a:r>
          </a:p>
          <a:p>
            <a:pPr algn="just"/>
            <a:r>
              <a:rPr lang="sk-SK" dirty="0">
                <a:latin typeface="Open Sans"/>
              </a:rPr>
              <a:t>Pokuta 12.500 EUR</a:t>
            </a:r>
          </a:p>
          <a:p>
            <a:pPr algn="just"/>
            <a:r>
              <a:rPr lang="sk-SK" dirty="0">
                <a:latin typeface="Open Sans"/>
              </a:rPr>
              <a:t>Zodpovednosť štatutára: zákonná fikcia rozsahu škody (100% výšky neuhradených pohľadávok), zákonná fikcia vzniku škodovej udalosti, premlčanie 1 rok</a:t>
            </a:r>
          </a:p>
          <a:p>
            <a:endParaRPr lang="cs-CZ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4613326" y="4911469"/>
            <a:ext cx="1944216" cy="3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návrh na konkurz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5436973" y="5304893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pka: dolů 2">
            <a:extLst>
              <a:ext uri="{FF2B5EF4-FFF2-40B4-BE49-F238E27FC236}">
                <a16:creationId xmlns:a16="http://schemas.microsoft.com/office/drawing/2014/main" id="{9A1A1144-9E0D-47D9-9150-C6815F5FC99F}"/>
              </a:ext>
            </a:extLst>
          </p:cNvPr>
          <p:cNvSpPr/>
          <p:nvPr/>
        </p:nvSpPr>
        <p:spPr>
          <a:xfrm rot="1630097">
            <a:off x="683568" y="531664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dolů 2">
            <a:extLst>
              <a:ext uri="{FF2B5EF4-FFF2-40B4-BE49-F238E27FC236}">
                <a16:creationId xmlns:a16="http://schemas.microsoft.com/office/drawing/2014/main" id="{4E44C560-4EA3-4DC1-8CF4-06DACD0A595A}"/>
              </a:ext>
            </a:extLst>
          </p:cNvPr>
          <p:cNvSpPr/>
          <p:nvPr/>
        </p:nvSpPr>
        <p:spPr>
          <a:xfrm rot="18889683">
            <a:off x="2450881" y="535007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BlokTextu 10">
            <a:extLst>
              <a:ext uri="{FF2B5EF4-FFF2-40B4-BE49-F238E27FC236}">
                <a16:creationId xmlns:a16="http://schemas.microsoft.com/office/drawing/2014/main" id="{F89D64E2-C2C3-4666-8F2F-9C3D5BE294B5}"/>
              </a:ext>
            </a:extLst>
          </p:cNvPr>
          <p:cNvSpPr txBox="1"/>
          <p:nvPr/>
        </p:nvSpPr>
        <p:spPr>
          <a:xfrm>
            <a:off x="705798" y="4911468"/>
            <a:ext cx="868275" cy="3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žaloba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29F4CAC6-9766-46F1-A6EE-E04F4F41FA51}"/>
              </a:ext>
            </a:extLst>
          </p:cNvPr>
          <p:cNvSpPr txBox="1"/>
          <p:nvPr/>
        </p:nvSpPr>
        <p:spPr>
          <a:xfrm>
            <a:off x="2521101" y="463687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Zabezpečenie pohľadávky</a:t>
            </a:r>
          </a:p>
        </p:txBody>
      </p:sp>
      <p:sp>
        <p:nvSpPr>
          <p:cNvPr id="13" name="Šipka: dolů 2">
            <a:extLst>
              <a:ext uri="{FF2B5EF4-FFF2-40B4-BE49-F238E27FC236}">
                <a16:creationId xmlns:a16="http://schemas.microsoft.com/office/drawing/2014/main" id="{BA622030-3C86-40EE-AF42-2FD80645FED7}"/>
              </a:ext>
            </a:extLst>
          </p:cNvPr>
          <p:cNvSpPr/>
          <p:nvPr/>
        </p:nvSpPr>
        <p:spPr>
          <a:xfrm>
            <a:off x="3326967" y="528321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DCD68458-0F41-484B-851B-206557383284}"/>
              </a:ext>
            </a:extLst>
          </p:cNvPr>
          <p:cNvSpPr txBox="1"/>
          <p:nvPr/>
        </p:nvSpPr>
        <p:spPr>
          <a:xfrm>
            <a:off x="1654916" y="4935901"/>
            <a:ext cx="868275" cy="3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žaloba</a:t>
            </a:r>
          </a:p>
        </p:txBody>
      </p:sp>
      <p:sp>
        <p:nvSpPr>
          <p:cNvPr id="15" name="Šipka: dolů 2">
            <a:extLst>
              <a:ext uri="{FF2B5EF4-FFF2-40B4-BE49-F238E27FC236}">
                <a16:creationId xmlns:a16="http://schemas.microsoft.com/office/drawing/2014/main" id="{30196B87-2325-46F7-B80E-9F582781FDA0}"/>
              </a:ext>
            </a:extLst>
          </p:cNvPr>
          <p:cNvSpPr/>
          <p:nvPr/>
        </p:nvSpPr>
        <p:spPr>
          <a:xfrm>
            <a:off x="7438967" y="528321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68A2DAB9-6904-42B5-B9D9-5FB60A587EAC}"/>
              </a:ext>
            </a:extLst>
          </p:cNvPr>
          <p:cNvSpPr txBox="1"/>
          <p:nvPr/>
        </p:nvSpPr>
        <p:spPr>
          <a:xfrm>
            <a:off x="6574871" y="4654716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zodpovednosť štatutára</a:t>
            </a:r>
          </a:p>
        </p:txBody>
      </p:sp>
    </p:spTree>
    <p:extLst>
      <p:ext uri="{BB962C8B-B14F-4D97-AF65-F5344CB8AC3E}">
        <p14:creationId xmlns:p14="http://schemas.microsoft.com/office/powerpoint/2010/main" val="16255671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Veriteľ: keď dlžník neplatí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Open Sans"/>
              </a:rPr>
              <a:t>Zodpovednosť štatutára aj pri: (i) nepodaní návrhu na konkurz včas, ale konkurz nie je zastavený pre nedostatok majetku (neplatia fikcie), (ii) </a:t>
            </a:r>
            <a:r>
              <a:rPr lang="sk-SK" b="0" i="0" dirty="0">
                <a:effectLst/>
                <a:latin typeface="Open Sans"/>
              </a:rPr>
              <a:t>povinnosť uložiť do 30 dní od zániku dočasnej ochrany do zbierky listín vyhlásenie, že nie je </a:t>
            </a:r>
            <a:br>
              <a:rPr lang="sk-SK" b="0" i="0" dirty="0">
                <a:effectLst/>
                <a:latin typeface="Open Sans"/>
              </a:rPr>
            </a:br>
            <a:r>
              <a:rPr lang="sk-SK" b="0" i="0" dirty="0">
                <a:effectLst/>
                <a:latin typeface="Open Sans"/>
              </a:rPr>
              <a:t>v úpadku</a:t>
            </a:r>
            <a:endParaRPr lang="en-US" b="0" i="0" dirty="0">
              <a:effectLst/>
              <a:latin typeface="Open Sans"/>
            </a:endParaRPr>
          </a:p>
          <a:p>
            <a:pPr algn="just"/>
            <a:r>
              <a:rPr lang="sk-SK" b="0" i="0" dirty="0">
                <a:effectLst/>
                <a:latin typeface="Open Sans"/>
              </a:rPr>
              <a:t>Právoplatný rozsudok súdu, ktorým sa uložila povinnosť nahradiť škodu v dôsledku porušenia povinnosti podať návrh na vyhlásenie konkurzu včas, je rozhodnutím o vylúčení</a:t>
            </a:r>
            <a:r>
              <a:rPr lang="sk-SK" dirty="0">
                <a:latin typeface="Open Sans"/>
              </a:rPr>
              <a:t> (nemožnosť vykonávať funkciu štatutára/člena dozorného orgánu na 3 roky)</a:t>
            </a:r>
          </a:p>
          <a:p>
            <a:endParaRPr lang="cs-CZ" dirty="0"/>
          </a:p>
        </p:txBody>
      </p:sp>
      <p:sp>
        <p:nvSpPr>
          <p:cNvPr id="15" name="Šipka: dolů 2">
            <a:extLst>
              <a:ext uri="{FF2B5EF4-FFF2-40B4-BE49-F238E27FC236}">
                <a16:creationId xmlns:a16="http://schemas.microsoft.com/office/drawing/2014/main" id="{30196B87-2325-46F7-B80E-9F582781FDA0}"/>
              </a:ext>
            </a:extLst>
          </p:cNvPr>
          <p:cNvSpPr/>
          <p:nvPr/>
        </p:nvSpPr>
        <p:spPr>
          <a:xfrm>
            <a:off x="7438967" y="528321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6" name="BlokTextu 15">
            <a:extLst>
              <a:ext uri="{FF2B5EF4-FFF2-40B4-BE49-F238E27FC236}">
                <a16:creationId xmlns:a16="http://schemas.microsoft.com/office/drawing/2014/main" id="{68A2DAB9-6904-42B5-B9D9-5FB60A587EAC}"/>
              </a:ext>
            </a:extLst>
          </p:cNvPr>
          <p:cNvSpPr txBox="1"/>
          <p:nvPr/>
        </p:nvSpPr>
        <p:spPr>
          <a:xfrm>
            <a:off x="6574871" y="4636879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zodpovednosť štatutára</a:t>
            </a:r>
          </a:p>
        </p:txBody>
      </p:sp>
    </p:spTree>
    <p:extLst>
      <p:ext uri="{BB962C8B-B14F-4D97-AF65-F5344CB8AC3E}">
        <p14:creationId xmlns:p14="http://schemas.microsoft.com/office/powerpoint/2010/main" val="3053833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Čo musí dlžník (v úpadku)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Open Sans"/>
              </a:rPr>
              <a:t>Návrh na konkurz – do 30 dní,</a:t>
            </a:r>
          </a:p>
          <a:p>
            <a:pPr algn="just"/>
            <a:r>
              <a:rPr lang="sk-SK" dirty="0">
                <a:latin typeface="Open Sans"/>
              </a:rPr>
              <a:t>Ak nepodá = pokuta 12.500 EUR – úhrada v lehote 15 dní od výzvy, ktorú ak neuhradí a súd uloží povinnosť zaplatiť = rozhodnutie o vylúčení (3 roky nesmie vykonávať funkciu štatutára/člena dozorného orgánu)</a:t>
            </a:r>
          </a:p>
          <a:p>
            <a:pPr algn="just"/>
            <a:r>
              <a:rPr lang="sk-SK" dirty="0">
                <a:latin typeface="Open Sans"/>
              </a:rPr>
              <a:t>Ak nepodá + nedostatok majetku = pokuta + zodpovednosť (čokoľvek neuhradí = rozhodnutie o vylúčení)</a:t>
            </a:r>
          </a:p>
          <a:p>
            <a:pPr algn="just"/>
            <a:r>
              <a:rPr lang="sk-SK" dirty="0">
                <a:latin typeface="Open Sans"/>
              </a:rPr>
              <a:t>Ochrana dlžníka po podaní návrh na konkurz (viac účinkov začatého konkurzného konania, najmä nemožnosť začať exekúciu, exekučné konania sa prerušujú)</a:t>
            </a:r>
          </a:p>
          <a:p>
            <a:endParaRPr lang="cs-CZ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4031940" y="4955311"/>
            <a:ext cx="1944216" cy="37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návrh na konkurz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4788024" y="5327052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7104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Pomoc s následkami COVID pandémie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Viac druhov pomoci (napr. finančná pomoc od štátu, alebo dotácia na nájomné)</a:t>
            </a:r>
          </a:p>
          <a:p>
            <a:r>
              <a:rPr lang="sk-SK" dirty="0"/>
              <a:t>nesmie byť podnik v ťažkostiach </a:t>
            </a:r>
          </a:p>
          <a:p>
            <a:r>
              <a:rPr lang="sk-SK" dirty="0"/>
              <a:t>MSP: nesmie byť v konkurze a</a:t>
            </a:r>
          </a:p>
          <a:p>
            <a:r>
              <a:rPr lang="sk-SK" dirty="0"/>
              <a:t>iné vzorce pre iné typy spoločností</a:t>
            </a:r>
          </a:p>
          <a:p>
            <a:r>
              <a:rPr lang="sk-SK" dirty="0"/>
              <a:t>väčšinou vyhlásenie „nie som v konkurze, reštrukturalizácií, likvidácii, nútenej správe, nemám </a:t>
            </a:r>
            <a:r>
              <a:rPr lang="sk-SK"/>
              <a:t>splátkový kalendár </a:t>
            </a:r>
            <a:r>
              <a:rPr lang="sk-SK" dirty="0"/>
              <a:t>(7/2005)“</a:t>
            </a:r>
            <a:endParaRPr lang="cs-CZ" dirty="0"/>
          </a:p>
          <a:p>
            <a:endParaRPr lang="de-DE" dirty="0"/>
          </a:p>
          <a:p>
            <a:endParaRPr lang="cs-CZ" dirty="0"/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5CDC32F3-3A10-4864-B88E-6048A9C5AF42}"/>
              </a:ext>
            </a:extLst>
          </p:cNvPr>
          <p:cNvSpPr/>
          <p:nvPr/>
        </p:nvSpPr>
        <p:spPr>
          <a:xfrm>
            <a:off x="1403648" y="5373216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Šipka: dolů 2">
            <a:extLst>
              <a:ext uri="{FF2B5EF4-FFF2-40B4-BE49-F238E27FC236}">
                <a16:creationId xmlns:a16="http://schemas.microsoft.com/office/drawing/2014/main" id="{8D92F390-35B1-4E0C-B7F5-B3EE66371D22}"/>
              </a:ext>
            </a:extLst>
          </p:cNvPr>
          <p:cNvSpPr/>
          <p:nvPr/>
        </p:nvSpPr>
        <p:spPr>
          <a:xfrm>
            <a:off x="3270920" y="5352755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Šipka: dolů 2">
            <a:extLst>
              <a:ext uri="{FF2B5EF4-FFF2-40B4-BE49-F238E27FC236}">
                <a16:creationId xmlns:a16="http://schemas.microsoft.com/office/drawing/2014/main" id="{F1FCE237-2296-4302-BBE0-DD0DD0289E7E}"/>
              </a:ext>
            </a:extLst>
          </p:cNvPr>
          <p:cNvSpPr/>
          <p:nvPr/>
        </p:nvSpPr>
        <p:spPr>
          <a:xfrm>
            <a:off x="4644008" y="5348078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431C3059-6CCB-4F30-817D-E2BAE75CC82A}"/>
              </a:ext>
            </a:extLst>
          </p:cNvPr>
          <p:cNvSpPr/>
          <p:nvPr/>
        </p:nvSpPr>
        <p:spPr>
          <a:xfrm>
            <a:off x="5292080" y="531057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46093740-8F0B-4B3B-8E24-E1812CD97AE9}"/>
              </a:ext>
            </a:extLst>
          </p:cNvPr>
          <p:cNvSpPr txBox="1"/>
          <p:nvPr/>
        </p:nvSpPr>
        <p:spPr>
          <a:xfrm>
            <a:off x="5220072" y="4664239"/>
            <a:ext cx="19392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konkurz a</a:t>
            </a:r>
          </a:p>
          <a:p>
            <a:r>
              <a:rPr lang="sk-SK" dirty="0"/>
              <a:t>reštrukturalizácia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0FA260A2-3704-43A1-9126-5388C95809D9}"/>
              </a:ext>
            </a:extLst>
          </p:cNvPr>
          <p:cNvSpPr txBox="1"/>
          <p:nvPr/>
        </p:nvSpPr>
        <p:spPr>
          <a:xfrm>
            <a:off x="1360242" y="4941238"/>
            <a:ext cx="355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€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9B02CC72-A815-4168-9B4B-3B0DC8F22ACF}"/>
              </a:ext>
            </a:extLst>
          </p:cNvPr>
          <p:cNvSpPr txBox="1"/>
          <p:nvPr/>
        </p:nvSpPr>
        <p:spPr>
          <a:xfrm>
            <a:off x="3212436" y="4941238"/>
            <a:ext cx="3551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€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4B08384E-63B8-4EDE-890B-1AD68259B8BD}"/>
              </a:ext>
            </a:extLst>
          </p:cNvPr>
          <p:cNvSpPr txBox="1"/>
          <p:nvPr/>
        </p:nvSpPr>
        <p:spPr>
          <a:xfrm>
            <a:off x="4486096" y="4941238"/>
            <a:ext cx="5785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€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BlokTextu 15">
                <a:extLst>
                  <a:ext uri="{FF2B5EF4-FFF2-40B4-BE49-F238E27FC236}">
                    <a16:creationId xmlns:a16="http://schemas.microsoft.com/office/drawing/2014/main" id="{2C2CAFDA-08CC-4E5C-B69F-EC68C43D23EA}"/>
                  </a:ext>
                </a:extLst>
              </p:cNvPr>
              <p:cNvSpPr txBox="1"/>
              <p:nvPr/>
            </p:nvSpPr>
            <p:spPr>
              <a:xfrm>
                <a:off x="4101952" y="1966887"/>
                <a:ext cx="4829472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𝑣𝑙𝑎𝑠𝑡𝑛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𝑖𝑚𝑎𝑛𝑖𝑒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𝑎𝑘𝑢𝑚𝑢𝑙𝑜𝑣𝑎𝑛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𝑠𝑡𝑟𝑎𝑡𝑦</m:t>
                      </m:r>
                    </m:oMath>
                  </m:oMathPara>
                </a14:m>
                <a:endParaRPr lang="sk-SK" b="0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16" name="BlokTextu 15">
                <a:extLst>
                  <a:ext uri="{FF2B5EF4-FFF2-40B4-BE49-F238E27FC236}">
                    <a16:creationId xmlns:a16="http://schemas.microsoft.com/office/drawing/2014/main" id="{2C2CAFDA-08CC-4E5C-B69F-EC68C43D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1952" y="1966887"/>
                <a:ext cx="4829472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593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Pomoc s následkami COVID pandémie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Dočasná ochrana </a:t>
            </a:r>
            <a:endParaRPr lang="cs-CZ" dirty="0"/>
          </a:p>
          <a:p>
            <a:r>
              <a:rPr lang="sk-SK" dirty="0"/>
              <a:t>Zákon č. 421/2020 </a:t>
            </a:r>
            <a:r>
              <a:rPr lang="sk-SK" dirty="0" err="1"/>
              <a:t>Z.z</a:t>
            </a:r>
            <a:r>
              <a:rPr lang="sk-SK" dirty="0"/>
              <a:t>. o dočasnej ochrane podnikateľov vo finančných ťažkostiach</a:t>
            </a:r>
          </a:p>
          <a:p>
            <a:r>
              <a:rPr lang="sk-SK" dirty="0"/>
              <a:t>žiadosť na súd, formálny postup, súhlas 51% veriteľov</a:t>
            </a:r>
          </a:p>
          <a:p>
            <a:r>
              <a:rPr lang="sk-SK" dirty="0"/>
              <a:t>žiadateľ nemá povinnosť podať návrh na vyhlásenie konkurzu, neprebieha exekúcie/výkon záložného práva k majetku podniku</a:t>
            </a:r>
          </a:p>
          <a:p>
            <a:r>
              <a:rPr lang="sk-SK" dirty="0"/>
              <a:t>Účinky: nemožno rozhodnúť o začatí konkurzného konania, pre pohľadávku vymáhanú v exekúcii postihnúť vec patriacu podniku</a:t>
            </a:r>
          </a:p>
          <a:p>
            <a:r>
              <a:rPr lang="sk-SK" dirty="0"/>
              <a:t>povinnosť uprednostniť spoločný záujem veriteľov</a:t>
            </a:r>
          </a:p>
          <a:p>
            <a:r>
              <a:rPr lang="sk-SK" dirty="0"/>
              <a:t>na 3 mesiac, dá sa predĺžiť</a:t>
            </a:r>
          </a:p>
          <a:p>
            <a:r>
              <a:rPr lang="sk-SK" dirty="0"/>
              <a:t>po zániku dočasnej ochrany–konkurz/vyhlásenie, že nie je v úpadku</a:t>
            </a:r>
            <a:endParaRPr lang="de-DE" dirty="0"/>
          </a:p>
          <a:p>
            <a:endParaRPr lang="cs-CZ" dirty="0"/>
          </a:p>
        </p:txBody>
      </p:sp>
      <p:sp>
        <p:nvSpPr>
          <p:cNvPr id="3" name="Šipka: dolů 2">
            <a:extLst>
              <a:ext uri="{FF2B5EF4-FFF2-40B4-BE49-F238E27FC236}">
                <a16:creationId xmlns:a16="http://schemas.microsoft.com/office/drawing/2014/main" id="{5CDC32F3-3A10-4864-B88E-6048A9C5AF42}"/>
              </a:ext>
            </a:extLst>
          </p:cNvPr>
          <p:cNvSpPr/>
          <p:nvPr/>
        </p:nvSpPr>
        <p:spPr>
          <a:xfrm rot="1905445">
            <a:off x="1403648" y="5373216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Šipka: dolů 2">
            <a:extLst>
              <a:ext uri="{FF2B5EF4-FFF2-40B4-BE49-F238E27FC236}">
                <a16:creationId xmlns:a16="http://schemas.microsoft.com/office/drawing/2014/main" id="{8D92F390-35B1-4E0C-B7F5-B3EE66371D22}"/>
              </a:ext>
            </a:extLst>
          </p:cNvPr>
          <p:cNvSpPr/>
          <p:nvPr/>
        </p:nvSpPr>
        <p:spPr>
          <a:xfrm rot="19638575">
            <a:off x="3270920" y="5352755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46093740-8F0B-4B3B-8E24-E1812CD97AE9}"/>
              </a:ext>
            </a:extLst>
          </p:cNvPr>
          <p:cNvSpPr txBox="1"/>
          <p:nvPr/>
        </p:nvSpPr>
        <p:spPr>
          <a:xfrm>
            <a:off x="1495027" y="4949908"/>
            <a:ext cx="23042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/>
              <a:t>Dočasná ochrana</a:t>
            </a:r>
          </a:p>
        </p:txBody>
      </p:sp>
    </p:spTree>
    <p:extLst>
      <p:ext uri="{BB962C8B-B14F-4D97-AF65-F5344CB8AC3E}">
        <p14:creationId xmlns:p14="http://schemas.microsoft.com/office/powerpoint/2010/main" val="1408325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Niektoré</a:t>
            </a:r>
            <a:r>
              <a:rPr lang="cs-CZ" dirty="0"/>
              <a:t> „COVID“ </a:t>
            </a:r>
            <a:r>
              <a:rPr lang="cs-CZ" dirty="0" err="1"/>
              <a:t>predpisy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zákon č. 421/2020 </a:t>
            </a:r>
            <a:r>
              <a:rPr lang="cs-CZ" dirty="0" err="1"/>
              <a:t>Z.z</a:t>
            </a:r>
            <a:r>
              <a:rPr lang="cs-CZ" dirty="0"/>
              <a:t>. </a:t>
            </a:r>
            <a:r>
              <a:rPr lang="sk-SK" dirty="0"/>
              <a:t>o dočasnej ochrane podnikateľov vo finančných ťažkostiach</a:t>
            </a: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zákon č. 67/2020 </a:t>
            </a:r>
            <a:r>
              <a:rPr lang="cs-CZ" dirty="0" err="1"/>
              <a:t>Z.z</a:t>
            </a:r>
            <a:r>
              <a:rPr lang="cs-CZ" dirty="0"/>
              <a:t>. </a:t>
            </a:r>
            <a:r>
              <a:rPr lang="sk-SK" dirty="0"/>
              <a:t>o niektorých mimoriadnych opatreniach vo finančnej oblasti v súvislosti so šírením nebezpečnej nákazlivej ľudskej choroby COVID-19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zákon č. 62/2020 </a:t>
            </a:r>
            <a:r>
              <a:rPr lang="cs-CZ" dirty="0" err="1"/>
              <a:t>Z.z</a:t>
            </a:r>
            <a:r>
              <a:rPr lang="cs-CZ" dirty="0"/>
              <a:t>. </a:t>
            </a:r>
            <a:r>
              <a:rPr lang="sk-SK" dirty="0"/>
              <a:t>o niektorých mimoriadnych opatreniach v súvislosti so šírením nebezpečnej nákazlivej ľudskej choroby COVID-19 a v justícii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5D27970-A332-43ED-95B1-AF0BB18936D6}"/>
              </a:ext>
            </a:extLst>
          </p:cNvPr>
          <p:cNvSpPr/>
          <p:nvPr/>
        </p:nvSpPr>
        <p:spPr>
          <a:xfrm>
            <a:off x="395536" y="5373216"/>
            <a:ext cx="8424936" cy="8624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9079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C15DCDA-AEC9-4C12-8667-4330E4F29425}"/>
              </a:ext>
            </a:extLst>
          </p:cNvPr>
          <p:cNvSpPr/>
          <p:nvPr/>
        </p:nvSpPr>
        <p:spPr>
          <a:xfrm>
            <a:off x="334045" y="5632683"/>
            <a:ext cx="8448427" cy="583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2772098" y="981075"/>
            <a:ext cx="5688334" cy="5543550"/>
          </a:xfrm>
        </p:spPr>
        <p:txBody>
          <a:bodyPr/>
          <a:lstStyle/>
          <a:p>
            <a:pPr marL="0" indent="0" algn="just">
              <a:spcBef>
                <a:spcPct val="0"/>
              </a:spcBef>
              <a:buClrTx/>
              <a:buNone/>
              <a:defRPr/>
            </a:pPr>
            <a:r>
              <a:rPr lang="en-US" sz="1050" b="1" dirty="0">
                <a:solidFill>
                  <a:srgbClr val="000000"/>
                </a:solidFill>
              </a:rPr>
              <a:t>Martin Provazník </a:t>
            </a:r>
            <a:r>
              <a:rPr lang="en-US" sz="1050" dirty="0">
                <a:solidFill>
                  <a:srgbClr val="000000"/>
                </a:solidFill>
              </a:rPr>
              <a:t>je </a:t>
            </a:r>
            <a:r>
              <a:rPr lang="en-US" sz="1050" dirty="0" err="1">
                <a:solidFill>
                  <a:srgbClr val="000000"/>
                </a:solidFill>
              </a:rPr>
              <a:t>partnerom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cs-CZ" sz="1050" b="1" dirty="0">
                <a:solidFill>
                  <a:srgbClr val="C00000"/>
                </a:solidFill>
              </a:rPr>
              <a:t>bpv</a:t>
            </a:r>
            <a:r>
              <a:rPr lang="cs-CZ" sz="1050" b="1" dirty="0">
                <a:solidFill>
                  <a:srgbClr val="000000"/>
                </a:solidFill>
              </a:rPr>
              <a:t> BRAUN PARTNERS </a:t>
            </a:r>
            <a:r>
              <a:rPr lang="en-US" sz="1050" dirty="0">
                <a:solidFill>
                  <a:srgbClr val="000000"/>
                </a:solidFill>
              </a:rPr>
              <a:t>v </a:t>
            </a:r>
            <a:r>
              <a:rPr lang="en-US" sz="1050" dirty="0" err="1">
                <a:solidFill>
                  <a:srgbClr val="000000"/>
                </a:solidFill>
              </a:rPr>
              <a:t>Bratislave</a:t>
            </a:r>
            <a:r>
              <a:rPr lang="en-US" sz="1050" dirty="0">
                <a:solidFill>
                  <a:srgbClr val="000000"/>
                </a:solidFill>
              </a:rPr>
              <a:t>. </a:t>
            </a:r>
            <a:r>
              <a:rPr lang="en-US" sz="1050" dirty="0" err="1">
                <a:solidFill>
                  <a:srgbClr val="000000"/>
                </a:solidFill>
              </a:rPr>
              <a:t>Špecializuje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sa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predovšetkým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na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riešenie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sporov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r>
              <a:rPr lang="en-US" sz="1050" dirty="0" err="1">
                <a:solidFill>
                  <a:srgbClr val="000000"/>
                </a:solidFill>
              </a:rPr>
              <a:t>korporátne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právo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r>
              <a:rPr lang="en-US" sz="1050" dirty="0" err="1">
                <a:solidFill>
                  <a:srgbClr val="000000"/>
                </a:solidFill>
              </a:rPr>
              <a:t>insolvencie</a:t>
            </a:r>
            <a:r>
              <a:rPr lang="en-US" sz="1050" dirty="0">
                <a:solidFill>
                  <a:srgbClr val="000000"/>
                </a:solidFill>
              </a:rPr>
              <a:t> a </a:t>
            </a:r>
            <a:r>
              <a:rPr lang="en-US" sz="1050" dirty="0" err="1">
                <a:solidFill>
                  <a:srgbClr val="000000"/>
                </a:solidFill>
              </a:rPr>
              <a:t>reštrukturalizácie</a:t>
            </a:r>
            <a:r>
              <a:rPr lang="en-US" sz="1050" dirty="0">
                <a:solidFill>
                  <a:srgbClr val="000000"/>
                </a:solidFill>
              </a:rPr>
              <a:t>. </a:t>
            </a:r>
            <a:r>
              <a:rPr lang="en-US" sz="1050" dirty="0" err="1">
                <a:solidFill>
                  <a:srgbClr val="000000"/>
                </a:solidFill>
              </a:rPr>
              <a:t>Medzi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jeho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ďalšie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oblasti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praxe</a:t>
            </a:r>
            <a:r>
              <a:rPr lang="en-US" sz="1050" dirty="0">
                <a:solidFill>
                  <a:srgbClr val="000000"/>
                </a:solidFill>
              </a:rPr>
              <a:t> patria </a:t>
            </a:r>
            <a:r>
              <a:rPr lang="en-US" sz="1050" dirty="0" err="1">
                <a:solidFill>
                  <a:srgbClr val="000000"/>
                </a:solidFill>
              </a:rPr>
              <a:t>aj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informačné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technológie</a:t>
            </a:r>
            <a:r>
              <a:rPr lang="en-US" sz="1050" dirty="0">
                <a:solidFill>
                  <a:srgbClr val="000000"/>
                </a:solidFill>
              </a:rPr>
              <a:t> a </a:t>
            </a:r>
            <a:r>
              <a:rPr lang="en-US" sz="1050" dirty="0" err="1">
                <a:solidFill>
                  <a:srgbClr val="000000"/>
                </a:solidFill>
              </a:rPr>
              <a:t>komunikácie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r>
              <a:rPr lang="en-US" sz="1050" dirty="0" err="1">
                <a:solidFill>
                  <a:srgbClr val="000000"/>
                </a:solidFill>
              </a:rPr>
              <a:t>duševné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vlastníctvo</a:t>
            </a:r>
            <a:r>
              <a:rPr lang="en-US" sz="1050" dirty="0">
                <a:solidFill>
                  <a:srgbClr val="000000"/>
                </a:solidFill>
              </a:rPr>
              <a:t>, white collar crime, </a:t>
            </a:r>
            <a:r>
              <a:rPr lang="en-US" sz="1050" dirty="0" err="1">
                <a:solidFill>
                  <a:srgbClr val="000000"/>
                </a:solidFill>
              </a:rPr>
              <a:t>medzinárodné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vzťahy</a:t>
            </a:r>
            <a:r>
              <a:rPr lang="en-US" sz="1050" dirty="0">
                <a:solidFill>
                  <a:srgbClr val="000000"/>
                </a:solidFill>
              </a:rPr>
              <a:t> a </a:t>
            </a:r>
            <a:r>
              <a:rPr lang="en-US" sz="1050" dirty="0" err="1">
                <a:solidFill>
                  <a:srgbClr val="000000"/>
                </a:solidFill>
              </a:rPr>
              <a:t>právo</a:t>
            </a:r>
            <a:r>
              <a:rPr lang="en-US" sz="1050" dirty="0">
                <a:solidFill>
                  <a:srgbClr val="000000"/>
                </a:solidFill>
              </a:rPr>
              <a:t> EÚ. </a:t>
            </a:r>
            <a:r>
              <a:rPr lang="en-US" sz="1050" dirty="0" err="1">
                <a:solidFill>
                  <a:srgbClr val="000000"/>
                </a:solidFill>
              </a:rPr>
              <a:t>Zastupuje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široké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spektrum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klientov</a:t>
            </a:r>
            <a:r>
              <a:rPr lang="en-US" sz="1050" dirty="0">
                <a:solidFill>
                  <a:srgbClr val="000000"/>
                </a:solidFill>
              </a:rPr>
              <a:t> od </a:t>
            </a:r>
            <a:r>
              <a:rPr lang="en-US" sz="1050" dirty="0" err="1">
                <a:solidFill>
                  <a:srgbClr val="000000"/>
                </a:solidFill>
              </a:rPr>
              <a:t>fyzických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osôb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až</a:t>
            </a:r>
            <a:r>
              <a:rPr lang="en-US" sz="1050" dirty="0">
                <a:solidFill>
                  <a:srgbClr val="000000"/>
                </a:solidFill>
              </a:rPr>
              <a:t> po </a:t>
            </a:r>
            <a:r>
              <a:rPr lang="en-US" sz="1050" dirty="0" err="1">
                <a:solidFill>
                  <a:srgbClr val="000000"/>
                </a:solidFill>
              </a:rPr>
              <a:t>nadnárodné</a:t>
            </a:r>
            <a:r>
              <a:rPr lang="en-US" sz="1050" dirty="0">
                <a:solidFill>
                  <a:srgbClr val="000000"/>
                </a:solidFill>
              </a:rPr>
              <a:t> </a:t>
            </a:r>
            <a:r>
              <a:rPr lang="en-US" sz="1050" dirty="0" err="1">
                <a:solidFill>
                  <a:srgbClr val="000000"/>
                </a:solidFill>
              </a:rPr>
              <a:t>korporácie</a:t>
            </a:r>
            <a:r>
              <a:rPr lang="en-US" sz="1050" dirty="0">
                <a:solidFill>
                  <a:srgbClr val="000000"/>
                </a:solidFill>
              </a:rPr>
              <a:t>.</a:t>
            </a:r>
            <a:endParaRPr lang="cs-CZ" sz="105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endParaRPr lang="cs-CZ" sz="105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b="1" dirty="0">
                <a:solidFill>
                  <a:srgbClr val="C30038"/>
                </a:solidFill>
              </a:rPr>
              <a:t>Jazykové znalosti</a:t>
            </a:r>
            <a:endParaRPr lang="en-US" sz="1050" b="1" dirty="0">
              <a:solidFill>
                <a:srgbClr val="C30038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s</a:t>
            </a:r>
            <a:r>
              <a:rPr lang="en-US" sz="1050" dirty="0" err="1">
                <a:solidFill>
                  <a:srgbClr val="000000"/>
                </a:solidFill>
              </a:rPr>
              <a:t>lovenčina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r>
              <a:rPr lang="en-US" sz="1050" dirty="0" err="1">
                <a:solidFill>
                  <a:srgbClr val="000000"/>
                </a:solidFill>
              </a:rPr>
              <a:t>angličtina</a:t>
            </a:r>
            <a:r>
              <a:rPr lang="en-US" sz="1050" dirty="0">
                <a:solidFill>
                  <a:srgbClr val="000000"/>
                </a:solidFill>
              </a:rPr>
              <a:t>, </a:t>
            </a:r>
            <a:r>
              <a:rPr lang="en-US" sz="1050" dirty="0" err="1">
                <a:solidFill>
                  <a:srgbClr val="000000"/>
                </a:solidFill>
              </a:rPr>
              <a:t>nemčina</a:t>
            </a:r>
            <a:endParaRPr lang="en-US" sz="105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n-US" sz="105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b="1" dirty="0" err="1">
                <a:solidFill>
                  <a:srgbClr val="C30038"/>
                </a:solidFill>
              </a:rPr>
              <a:t>Vzdelanie</a:t>
            </a:r>
            <a:endParaRPr lang="en-US" sz="1050" b="1" dirty="0">
              <a:solidFill>
                <a:srgbClr val="C30038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en-US" sz="1050" noProof="1"/>
              <a:t>Štúdium Právnickej fakulty na Trnavskej univerzite v Trnave (JUDr. 2007, Mgr. 2005)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cs-CZ" sz="1050" b="1" dirty="0">
              <a:solidFill>
                <a:srgbClr val="C30038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b="1" dirty="0" err="1">
                <a:solidFill>
                  <a:srgbClr val="C30038"/>
                </a:solidFill>
              </a:rPr>
              <a:t>Prax</a:t>
            </a:r>
            <a:endParaRPr lang="cs-CZ" sz="1050" dirty="0">
              <a:solidFill>
                <a:srgbClr val="000000"/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Od 2021	bpv Braun Partners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2018 - 2021	</a:t>
            </a:r>
            <a:r>
              <a:rPr lang="cs-CZ" sz="1050" dirty="0" err="1">
                <a:solidFill>
                  <a:srgbClr val="000000"/>
                </a:solidFill>
              </a:rPr>
              <a:t>Associated</a:t>
            </a:r>
            <a:r>
              <a:rPr lang="cs-CZ" sz="1050" dirty="0">
                <a:solidFill>
                  <a:srgbClr val="000000"/>
                </a:solidFill>
              </a:rPr>
              <a:t> Partner, </a:t>
            </a:r>
            <a:r>
              <a:rPr lang="cs-CZ" sz="1050" dirty="0" err="1">
                <a:solidFill>
                  <a:srgbClr val="000000"/>
                </a:solidFill>
              </a:rPr>
              <a:t>bnt</a:t>
            </a:r>
            <a:r>
              <a:rPr lang="cs-CZ" sz="1050" dirty="0">
                <a:solidFill>
                  <a:srgbClr val="000000"/>
                </a:solidFill>
              </a:rPr>
              <a:t> attorneys in CEE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2008 - 2017	advokát, </a:t>
            </a:r>
            <a:r>
              <a:rPr lang="cs-CZ" sz="1050" dirty="0" err="1">
                <a:solidFill>
                  <a:srgbClr val="000000"/>
                </a:solidFill>
              </a:rPr>
              <a:t>bnt</a:t>
            </a:r>
            <a:r>
              <a:rPr lang="cs-CZ" sz="1050" dirty="0">
                <a:solidFill>
                  <a:srgbClr val="000000"/>
                </a:solidFill>
              </a:rPr>
              <a:t> attorneys in CEE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2005 - 2008	</a:t>
            </a:r>
            <a:r>
              <a:rPr lang="cs-CZ" sz="1050" dirty="0" err="1">
                <a:solidFill>
                  <a:srgbClr val="000000"/>
                </a:solidFill>
              </a:rPr>
              <a:t>advokátsky</a:t>
            </a:r>
            <a:r>
              <a:rPr lang="cs-CZ" sz="1050" dirty="0">
                <a:solidFill>
                  <a:srgbClr val="000000"/>
                </a:solidFill>
              </a:rPr>
              <a:t> koncipient, </a:t>
            </a:r>
            <a:r>
              <a:rPr lang="cs-CZ" sz="1050" dirty="0" err="1">
                <a:solidFill>
                  <a:srgbClr val="000000"/>
                </a:solidFill>
              </a:rPr>
              <a:t>bnt</a:t>
            </a:r>
            <a:r>
              <a:rPr lang="cs-CZ" sz="1050" dirty="0">
                <a:solidFill>
                  <a:srgbClr val="000000"/>
                </a:solidFill>
              </a:rPr>
              <a:t> attorneys in CEE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dirty="0">
                <a:solidFill>
                  <a:srgbClr val="000000"/>
                </a:solidFill>
              </a:rPr>
              <a:t>2003 – 2004	</a:t>
            </a:r>
            <a:r>
              <a:rPr lang="cs-CZ" sz="1050" dirty="0" err="1">
                <a:solidFill>
                  <a:srgbClr val="000000"/>
                </a:solidFill>
              </a:rPr>
              <a:t>právny</a:t>
            </a:r>
            <a:r>
              <a:rPr lang="cs-CZ" sz="1050" dirty="0">
                <a:solidFill>
                  <a:srgbClr val="000000"/>
                </a:solidFill>
              </a:rPr>
              <a:t> asistent, Wüstenrot stavebná </a:t>
            </a:r>
            <a:r>
              <a:rPr lang="cs-CZ" sz="1050" dirty="0" err="1">
                <a:solidFill>
                  <a:srgbClr val="000000"/>
                </a:solidFill>
              </a:rPr>
              <a:t>sporiteľňa</a:t>
            </a:r>
            <a:r>
              <a:rPr lang="cs-CZ" sz="1050" dirty="0">
                <a:solidFill>
                  <a:srgbClr val="000000"/>
                </a:solidFill>
              </a:rPr>
              <a:t>, a.s.</a:t>
            </a:r>
          </a:p>
          <a:p>
            <a:pPr marL="0" indent="0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endParaRPr lang="cs-CZ" sz="1050" b="1" dirty="0">
              <a:solidFill>
                <a:srgbClr val="C30038"/>
              </a:solidFill>
            </a:endParaRPr>
          </a:p>
          <a:p>
            <a:pPr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b="1" dirty="0" err="1">
                <a:solidFill>
                  <a:srgbClr val="C30038"/>
                </a:solidFill>
              </a:rPr>
              <a:t>Rôzne</a:t>
            </a:r>
            <a:endParaRPr lang="de-DE" sz="1050" b="1" dirty="0">
              <a:solidFill>
                <a:srgbClr val="C30038"/>
              </a:solidFill>
            </a:endParaRP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Člen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Slovenskej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advokátskej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komory</a:t>
            </a:r>
            <a:endParaRPr lang="de-DE" sz="1050" dirty="0">
              <a:solidFill>
                <a:srgbClr val="000000"/>
              </a:solidFill>
            </a:endParaRP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Člen</a:t>
            </a:r>
            <a:r>
              <a:rPr lang="de-DE" sz="1050" dirty="0">
                <a:solidFill>
                  <a:srgbClr val="000000"/>
                </a:solidFill>
              </a:rPr>
              <a:t> INSOL Europe</a:t>
            </a: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Člen</a:t>
            </a:r>
            <a:r>
              <a:rPr lang="de-DE" sz="1050" dirty="0">
                <a:solidFill>
                  <a:srgbClr val="000000"/>
                </a:solidFill>
              </a:rPr>
              <a:t> VIAC (Vienna International </a:t>
            </a:r>
            <a:r>
              <a:rPr lang="de-DE" sz="1050" dirty="0" err="1">
                <a:solidFill>
                  <a:srgbClr val="000000"/>
                </a:solidFill>
              </a:rPr>
              <a:t>Arbitral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Centre</a:t>
            </a:r>
            <a:r>
              <a:rPr lang="de-DE" sz="1050" dirty="0">
                <a:solidFill>
                  <a:srgbClr val="000000"/>
                </a:solidFill>
              </a:rPr>
              <a:t>)</a:t>
            </a: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Člen</a:t>
            </a:r>
            <a:r>
              <a:rPr lang="de-DE" sz="1050" dirty="0">
                <a:solidFill>
                  <a:srgbClr val="000000"/>
                </a:solidFill>
              </a:rPr>
              <a:t> YAAP (Young Austrian Arbitration </a:t>
            </a:r>
            <a:r>
              <a:rPr lang="de-DE" sz="1050" dirty="0" err="1">
                <a:solidFill>
                  <a:srgbClr val="000000"/>
                </a:solidFill>
              </a:rPr>
              <a:t>Practitioners</a:t>
            </a:r>
            <a:r>
              <a:rPr lang="de-DE" sz="1050" dirty="0">
                <a:solidFill>
                  <a:srgbClr val="000000"/>
                </a:solidFill>
              </a:rPr>
              <a:t>)</a:t>
            </a: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Pôsobenie</a:t>
            </a:r>
            <a:r>
              <a:rPr lang="de-DE" sz="1050" dirty="0">
                <a:solidFill>
                  <a:srgbClr val="000000"/>
                </a:solidFill>
              </a:rPr>
              <a:t> v "</a:t>
            </a:r>
            <a:r>
              <a:rPr lang="de-DE" sz="1050" dirty="0" err="1">
                <a:solidFill>
                  <a:srgbClr val="000000"/>
                </a:solidFill>
              </a:rPr>
              <a:t>Advokáti</a:t>
            </a:r>
            <a:r>
              <a:rPr lang="de-DE" sz="1050" dirty="0">
                <a:solidFill>
                  <a:srgbClr val="000000"/>
                </a:solidFill>
              </a:rPr>
              <a:t> Pro Bono" (</a:t>
            </a:r>
            <a:r>
              <a:rPr lang="de-DE" sz="1050" dirty="0" err="1">
                <a:solidFill>
                  <a:srgbClr val="000000"/>
                </a:solidFill>
              </a:rPr>
              <a:t>projekt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neziskovej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organizácie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Nadácia</a:t>
            </a:r>
            <a:r>
              <a:rPr lang="de-DE" sz="1050" dirty="0">
                <a:solidFill>
                  <a:srgbClr val="000000"/>
                </a:solidFill>
              </a:rPr>
              <a:t> Pontis)</a:t>
            </a: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r>
              <a:rPr lang="de-DE" sz="1050" dirty="0" err="1">
                <a:solidFill>
                  <a:srgbClr val="000000"/>
                </a:solidFill>
              </a:rPr>
              <a:t>Ocenenie</a:t>
            </a:r>
            <a:r>
              <a:rPr lang="de-DE" sz="1050" dirty="0">
                <a:solidFill>
                  <a:srgbClr val="000000"/>
                </a:solidFill>
              </a:rPr>
              <a:t> v </a:t>
            </a:r>
            <a:r>
              <a:rPr lang="de-DE" sz="1050" dirty="0" err="1">
                <a:solidFill>
                  <a:srgbClr val="000000"/>
                </a:solidFill>
              </a:rPr>
              <a:t>rámci</a:t>
            </a:r>
            <a:r>
              <a:rPr lang="de-DE" sz="1050" dirty="0">
                <a:solidFill>
                  <a:srgbClr val="000000"/>
                </a:solidFill>
              </a:rPr>
              <a:t> Via Bona Award </a:t>
            </a:r>
            <a:r>
              <a:rPr lang="de-DE" sz="1050" dirty="0" err="1">
                <a:solidFill>
                  <a:srgbClr val="000000"/>
                </a:solidFill>
              </a:rPr>
              <a:t>za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odbornú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pomoc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pri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systematickej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zmene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osobných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bankrotov</a:t>
            </a:r>
            <a:r>
              <a:rPr lang="de-DE" sz="1050" dirty="0">
                <a:solidFill>
                  <a:srgbClr val="000000"/>
                </a:solidFill>
              </a:rPr>
              <a:t> a </a:t>
            </a:r>
            <a:r>
              <a:rPr lang="de-DE" sz="1050" dirty="0" err="1">
                <a:solidFill>
                  <a:srgbClr val="000000"/>
                </a:solidFill>
              </a:rPr>
              <a:t>režimu</a:t>
            </a:r>
            <a:r>
              <a:rPr lang="de-DE" sz="1050" dirty="0">
                <a:solidFill>
                  <a:srgbClr val="000000"/>
                </a:solidFill>
              </a:rPr>
              <a:t> </a:t>
            </a:r>
            <a:r>
              <a:rPr lang="de-DE" sz="1050" dirty="0" err="1">
                <a:solidFill>
                  <a:srgbClr val="000000"/>
                </a:solidFill>
              </a:rPr>
              <a:t>bezdlžnosti</a:t>
            </a:r>
            <a:r>
              <a:rPr lang="de-DE" sz="1050" dirty="0">
                <a:solidFill>
                  <a:srgbClr val="000000"/>
                </a:solidFill>
              </a:rPr>
              <a:t> na </a:t>
            </a:r>
            <a:r>
              <a:rPr lang="de-DE" sz="1050" dirty="0" err="1">
                <a:solidFill>
                  <a:srgbClr val="000000"/>
                </a:solidFill>
              </a:rPr>
              <a:t>Slovensku</a:t>
            </a:r>
            <a:r>
              <a:rPr lang="de-DE" sz="1050" dirty="0">
                <a:solidFill>
                  <a:srgbClr val="000000"/>
                </a:solidFill>
              </a:rPr>
              <a:t> (2016)</a:t>
            </a:r>
          </a:p>
          <a:p>
            <a:pPr marL="0" algn="just">
              <a:spcBef>
                <a:spcPct val="0"/>
              </a:spcBef>
              <a:buClrTx/>
              <a:buFont typeface="Wingdings" pitchFamily="2" charset="2"/>
              <a:buNone/>
              <a:defRPr/>
            </a:pPr>
            <a:endParaRPr lang="cs-CZ" sz="1050" dirty="0">
              <a:solidFill>
                <a:srgbClr val="000000"/>
              </a:solidFill>
              <a:sym typeface="Arial" charset="0"/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cs-CZ" sz="1050" b="1" dirty="0">
                <a:solidFill>
                  <a:srgbClr val="C30038"/>
                </a:solidFill>
              </a:rPr>
              <a:t>Vybrané </a:t>
            </a:r>
            <a:r>
              <a:rPr lang="cs-CZ" sz="1050" b="1" dirty="0" err="1">
                <a:solidFill>
                  <a:srgbClr val="C30038"/>
                </a:solidFill>
              </a:rPr>
              <a:t>publikácie</a:t>
            </a:r>
            <a:endParaRPr lang="de-DE" sz="1050" b="1" dirty="0">
              <a:solidFill>
                <a:srgbClr val="C30038"/>
              </a:solidFill>
            </a:endParaRPr>
          </a:p>
          <a:p>
            <a:pPr marL="0" indent="0">
              <a:buNone/>
            </a:pPr>
            <a:r>
              <a:rPr lang="cs-CZ" sz="10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Martin Provazník: 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Zlučovania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spoločností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na Slovensku,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ktorých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právni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nástupcovia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skončili v konkurze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alebo</a:t>
            </a:r>
            <a:r>
              <a:rPr lang="cs-CZ" sz="1050" b="0" i="0" u="none" strike="noStrike" dirty="0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 </a:t>
            </a:r>
            <a:r>
              <a:rPr lang="cs-CZ" sz="1050" b="0" i="0" u="none" strike="noStrike" dirty="0" err="1">
                <a:solidFill>
                  <a:srgbClr val="D31145"/>
                </a:solidFill>
                <a:effectLst/>
                <a:latin typeface="Arial" panose="020B0604020202020204" pitchFamily="34" charset="0"/>
                <a:hlinkClick r:id="rId3"/>
              </a:rPr>
              <a:t>reštrukturalizácii</a:t>
            </a:r>
            <a:r>
              <a:rPr lang="cs-CZ" sz="105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(2012-2019)</a:t>
            </a:r>
          </a:p>
          <a:p>
            <a:pPr marL="0" indent="0" algn="l">
              <a:buNone/>
            </a:pPr>
            <a:endParaRPr lang="cs-CZ" sz="105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1027"/>
          <p:cNvSpPr>
            <a:spLocks noChangeArrowheads="1"/>
          </p:cNvSpPr>
          <p:nvPr/>
        </p:nvSpPr>
        <p:spPr bwMode="auto">
          <a:xfrm>
            <a:off x="361528" y="4835525"/>
            <a:ext cx="2554288" cy="1231106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>
              <a:tabLst>
                <a:tab pos="482600" algn="l"/>
              </a:tabLst>
              <a:defRPr/>
            </a:pPr>
            <a:r>
              <a:rPr lang="cs-CZ" sz="1100" b="1" dirty="0">
                <a:solidFill>
                  <a:srgbClr val="C30038"/>
                </a:solidFill>
              </a:rPr>
              <a:t>Kontakt</a:t>
            </a:r>
            <a:r>
              <a:rPr lang="de-DE" sz="1100" b="1" dirty="0">
                <a:solidFill>
                  <a:srgbClr val="C30038"/>
                </a:solidFill>
              </a:rPr>
              <a:t>:</a:t>
            </a:r>
          </a:p>
          <a:p>
            <a:pPr>
              <a:tabLst>
                <a:tab pos="482600" algn="l"/>
              </a:tabLst>
              <a:defRPr/>
            </a:pPr>
            <a:r>
              <a:rPr lang="cs-CZ" sz="900" b="1" dirty="0">
                <a:solidFill>
                  <a:srgbClr val="D31145"/>
                </a:solidFill>
              </a:rPr>
              <a:t>bpv</a:t>
            </a:r>
            <a:r>
              <a:rPr lang="cs-CZ" sz="900" b="1" dirty="0"/>
              <a:t> BRAUN PARTNERS s.r.o., o.z.</a:t>
            </a:r>
            <a:br>
              <a:rPr lang="cs-CZ" sz="900" dirty="0"/>
            </a:br>
            <a:r>
              <a:rPr lang="cs-CZ" sz="900" dirty="0"/>
              <a:t>Europeum Business Center</a:t>
            </a:r>
            <a:br>
              <a:rPr lang="cs-CZ" sz="900" dirty="0"/>
            </a:br>
            <a:r>
              <a:rPr lang="cs-CZ" sz="900" dirty="0"/>
              <a:t>Suché mýto 1</a:t>
            </a:r>
            <a:br>
              <a:rPr lang="cs-CZ" sz="900" dirty="0"/>
            </a:br>
            <a:r>
              <a:rPr lang="cs-CZ" sz="900" dirty="0"/>
              <a:t>SK-811 03 Bratislava</a:t>
            </a:r>
          </a:p>
          <a:p>
            <a:pPr>
              <a:tabLst>
                <a:tab pos="482600" algn="l"/>
              </a:tabLst>
              <a:defRPr/>
            </a:pP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Tel:</a:t>
            </a:r>
            <a:r>
              <a:rPr lang="de-DE" sz="900" dirty="0">
                <a:solidFill>
                  <a:srgbClr val="000000"/>
                </a:solidFill>
                <a:latin typeface="+mn-lt"/>
                <a:cs typeface="+mn-cs"/>
              </a:rPr>
              <a:t> +</a:t>
            </a: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421 233 888 880</a:t>
            </a:r>
          </a:p>
          <a:p>
            <a:pPr>
              <a:tabLst>
                <a:tab pos="482600" algn="l"/>
              </a:tabLst>
              <a:defRPr/>
            </a:pPr>
            <a:r>
              <a:rPr lang="de-DE" sz="900" dirty="0">
                <a:solidFill>
                  <a:srgbClr val="000000"/>
                </a:solidFill>
                <a:latin typeface="+mn-lt"/>
                <a:cs typeface="+mn-cs"/>
              </a:rPr>
              <a:t>Fax:</a:t>
            </a: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+420 220 910 844</a:t>
            </a:r>
            <a:endParaRPr lang="de-DE" sz="900" dirty="0">
              <a:solidFill>
                <a:srgbClr val="000000"/>
              </a:solidFill>
              <a:latin typeface="+mn-lt"/>
              <a:cs typeface="+mn-cs"/>
            </a:endParaRPr>
          </a:p>
          <a:p>
            <a:pPr>
              <a:tabLst>
                <a:tab pos="482600" algn="l"/>
              </a:tabLst>
              <a:defRPr/>
            </a:pP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e</a:t>
            </a:r>
            <a:r>
              <a:rPr lang="de-DE" sz="900" dirty="0">
                <a:solidFill>
                  <a:srgbClr val="000000"/>
                </a:solidFill>
                <a:latin typeface="+mn-lt"/>
                <a:cs typeface="+mn-cs"/>
              </a:rPr>
              <a:t>-</a:t>
            </a: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m</a:t>
            </a:r>
            <a:r>
              <a:rPr lang="de-DE" sz="900" dirty="0" err="1">
                <a:solidFill>
                  <a:srgbClr val="000000"/>
                </a:solidFill>
                <a:latin typeface="+mn-lt"/>
                <a:cs typeface="+mn-cs"/>
              </a:rPr>
              <a:t>ail</a:t>
            </a:r>
            <a:r>
              <a:rPr lang="de-DE" sz="900" dirty="0">
                <a:solidFill>
                  <a:srgbClr val="000000"/>
                </a:solidFill>
                <a:latin typeface="+mn-lt"/>
                <a:cs typeface="+mn-cs"/>
              </a:rPr>
              <a:t>:</a:t>
            </a: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 </a:t>
            </a:r>
            <a:r>
              <a:rPr lang="cs-CZ" sz="900" dirty="0" err="1">
                <a:solidFill>
                  <a:srgbClr val="000000"/>
                </a:solidFill>
                <a:latin typeface="+mn-lt"/>
                <a:cs typeface="+mn-cs"/>
              </a:rPr>
              <a:t>martin.provaznik@bpv-b</a:t>
            </a:r>
            <a:r>
              <a:rPr lang="de-DE" sz="900" dirty="0">
                <a:solidFill>
                  <a:srgbClr val="000000"/>
                </a:solidFill>
                <a:latin typeface="+mn-lt"/>
                <a:cs typeface="+mn-cs"/>
              </a:rPr>
              <a:t>p</a:t>
            </a:r>
            <a:r>
              <a:rPr lang="cs-CZ" sz="900" dirty="0">
                <a:solidFill>
                  <a:srgbClr val="000000"/>
                </a:solidFill>
                <a:latin typeface="+mn-lt"/>
                <a:cs typeface="+mn-cs"/>
              </a:rPr>
              <a:t>.</a:t>
            </a:r>
            <a:r>
              <a:rPr lang="cs-CZ" sz="900" dirty="0" err="1">
                <a:solidFill>
                  <a:srgbClr val="000000"/>
                </a:solidFill>
                <a:latin typeface="+mn-lt"/>
                <a:cs typeface="+mn-cs"/>
              </a:rPr>
              <a:t>com</a:t>
            </a:r>
            <a:endParaRPr lang="de-DE" sz="900" dirty="0">
              <a:solidFill>
                <a:srgbClr val="000000"/>
              </a:solidFill>
              <a:latin typeface="+mn-lt"/>
              <a:cs typeface="+mn-cs"/>
            </a:endParaRPr>
          </a:p>
        </p:txBody>
      </p:sp>
      <p:sp>
        <p:nvSpPr>
          <p:cNvPr id="29703" name="TextovéPole 1"/>
          <p:cNvSpPr txBox="1">
            <a:spLocks noChangeArrowheads="1"/>
          </p:cNvSpPr>
          <p:nvPr/>
        </p:nvSpPr>
        <p:spPr bwMode="auto">
          <a:xfrm>
            <a:off x="322535" y="3213100"/>
            <a:ext cx="2881313" cy="746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buFont typeface="Wingdings" pitchFamily="2" charset="2"/>
              <a:buNone/>
            </a:pPr>
            <a:r>
              <a:rPr lang="cs-CZ" sz="1400" b="1" dirty="0">
                <a:solidFill>
                  <a:srgbClr val="C30038"/>
                </a:solidFill>
                <a:sym typeface="Arial" charset="0"/>
              </a:rPr>
              <a:t>JUDr. Martin Provazník</a:t>
            </a:r>
            <a:endParaRPr lang="en-US" sz="1400" b="1" dirty="0">
              <a:solidFill>
                <a:srgbClr val="C30038"/>
              </a:solidFill>
              <a:sym typeface="Arial" charset="0"/>
            </a:endParaRPr>
          </a:p>
          <a:p>
            <a:pPr eaLnBrk="1" hangingPunct="1">
              <a:lnSpc>
                <a:spcPts val="1400"/>
              </a:lnSpc>
              <a:spcBef>
                <a:spcPts val="700"/>
              </a:spcBef>
            </a:pPr>
            <a:r>
              <a:rPr lang="cs-CZ" sz="1100" b="1" dirty="0">
                <a:solidFill>
                  <a:srgbClr val="000000"/>
                </a:solidFill>
                <a:sym typeface="Arial" charset="0"/>
              </a:rPr>
              <a:t>Partner</a:t>
            </a:r>
          </a:p>
          <a:p>
            <a:pPr eaLnBrk="1" hangingPunct="1"/>
            <a:endParaRPr lang="en-US" sz="11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85813" y="1124944"/>
            <a:ext cx="1800000" cy="18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číslo snímku 4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B32528"/>
              </a:buClr>
              <a:buFont typeface="Wingdings" pitchFamily="2" charset="2"/>
              <a:buChar char="§"/>
              <a:defRPr sz="29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B32528"/>
              </a:buClr>
              <a:buFont typeface="Wingdings" pitchFamily="2" charset="2"/>
              <a:buChar char="§"/>
              <a:defRPr sz="23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B32528"/>
              </a:buClr>
              <a:buFont typeface="Wingdings" pitchFamily="2" charset="2"/>
              <a:buChar char="§"/>
              <a:defRPr sz="19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en-US" sz="1500" dirty="0"/>
              <a:t>13</a:t>
            </a:r>
            <a:endParaRPr lang="en-US" altLang="en-US" sz="15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6BB75A6-3A5F-4504-882D-18EF84487C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Kontakt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55561872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D95C5F6-968E-4663-942D-C76A6C6FBD35}"/>
              </a:ext>
            </a:extLst>
          </p:cNvPr>
          <p:cNvSpPr/>
          <p:nvPr/>
        </p:nvSpPr>
        <p:spPr>
          <a:xfrm>
            <a:off x="322535" y="5661247"/>
            <a:ext cx="8441339" cy="5839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197639"/>
            <a:ext cx="5400000" cy="4462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716016" y="1011237"/>
            <a:ext cx="4047858" cy="5572125"/>
          </a:xfrm>
        </p:spPr>
        <p:txBody>
          <a:bodyPr/>
          <a:lstStyle/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endParaRPr lang="cs-CZ" sz="1050" b="1" dirty="0">
              <a:solidFill>
                <a:srgbClr val="D31145"/>
              </a:solidFill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r>
              <a:rPr lang="sk-SK" sz="1050" b="1" dirty="0">
                <a:solidFill>
                  <a:srgbClr val="D31145"/>
                </a:solidFill>
              </a:rPr>
              <a:t>bpv </a:t>
            </a:r>
            <a:r>
              <a:rPr lang="sk-SK" sz="1050" b="1" dirty="0"/>
              <a:t>BRAUN PARTNERS </a:t>
            </a:r>
            <a:r>
              <a:rPr lang="sk-SK" sz="1050" dirty="0"/>
              <a:t>je jednou z najvýznamnejších medzinárodných advokátskych kancelárií v Slovenskej a Českej republike Založená bola v roku 2006 tímom skúsených advokátov. Od roku 2010 poskytujeme právne poradenstvo aj v oblasti slovenského práva prostredníctvom vlastnej pobočky v Bratislave.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r>
              <a:rPr lang="sk-SK" sz="1050" dirty="0"/>
              <a:t>Takmer všetci členovia nášho tímu majú za sebou mnohoročné skúsenosti z medzinárodných advokátskych kancelárií Služby, ktoré našim klientom poskytujeme, stoja na pilieroch kvality, vysokej úrovne vzdelania členov nášho tímu, znalosti lokálneho prostredia a medzinárodnej úrovne poradenstva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r>
              <a:rPr lang="sk-SK" sz="1050" dirty="0"/>
              <a:t>Prostredníctvom našej aliancie </a:t>
            </a:r>
            <a:r>
              <a:rPr lang="sk-SK" sz="1050" b="1" dirty="0">
                <a:solidFill>
                  <a:srgbClr val="D31145"/>
                </a:solidFill>
              </a:rPr>
              <a:t>bpv </a:t>
            </a:r>
            <a:r>
              <a:rPr lang="sk-SK" sz="1050" b="1" dirty="0"/>
              <a:t>LEGAL </a:t>
            </a:r>
            <a:r>
              <a:rPr lang="sk-SK" sz="1050" dirty="0"/>
              <a:t>dokážeme našim klientom pomôcť rovnako dobre z Prahy, Bratislavy, z Viedne, Budapešti a Bukurešti, ale aj z ďalších krajín strednej a východnej Európy.</a:t>
            </a: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r>
              <a:rPr lang="sk-SK" sz="1050" dirty="0"/>
              <a:t>Advokátsku kanceláriu </a:t>
            </a:r>
            <a:r>
              <a:rPr lang="sk-SK" sz="1050" b="1" dirty="0">
                <a:solidFill>
                  <a:srgbClr val="D31145"/>
                </a:solidFill>
              </a:rPr>
              <a:t>bpv </a:t>
            </a:r>
            <a:r>
              <a:rPr lang="sk-SK" sz="1050" b="1" dirty="0"/>
              <a:t>BRAUN PARTNERS </a:t>
            </a:r>
            <a:r>
              <a:rPr lang="sk-SK" sz="1050" dirty="0"/>
              <a:t>tvorí takmer 40 odborníkov z radov slovenských, českých a nemeckých právnikov a daňových poradcov, ktorí patria často vo svojej špecializácii k najuznávanejším odborníkom v Slovenskej a Českej republike</a:t>
            </a:r>
            <a:endParaRPr lang="sk-SK" sz="105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spcBef>
                <a:spcPts val="600"/>
              </a:spcBef>
              <a:spcAft>
                <a:spcPts val="600"/>
              </a:spcAft>
              <a:buClr>
                <a:srgbClr val="D31140"/>
              </a:buClr>
              <a:buNone/>
            </a:pPr>
            <a:r>
              <a:rPr lang="sk-SK" sz="1050" dirty="0"/>
              <a:t>Okrem angličtiny, nemčiny, slovenčiny a češtiny, hovoríme tiež po francúzsky, španielsky, taliansky a rusky.</a:t>
            </a:r>
          </a:p>
          <a:p>
            <a:pPr marL="0" indent="0" eaLnBrk="1" hangingPunct="1">
              <a:buNone/>
            </a:pPr>
            <a:endParaRPr lang="en-US" sz="1200" noProof="0" dirty="0"/>
          </a:p>
        </p:txBody>
      </p:sp>
      <p:sp>
        <p:nvSpPr>
          <p:cNvPr id="6148" name="Zástupný symbol pro číslo snímku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2999C48-672D-483A-AD30-84E1CD36BF8B}" type="slidenum">
              <a:rPr lang="en-US" smtClean="0"/>
              <a:pPr eaLnBrk="1" hangingPunct="1"/>
              <a:t>18</a:t>
            </a:fld>
            <a:endParaRPr lang="en-US"/>
          </a:p>
        </p:txBody>
      </p:sp>
      <p:sp>
        <p:nvSpPr>
          <p:cNvPr id="9" name="Nadpis 2">
            <a:extLst>
              <a:ext uri="{FF2B5EF4-FFF2-40B4-BE49-F238E27FC236}">
                <a16:creationId xmlns:a16="http://schemas.microsoft.com/office/drawing/2014/main" id="{FA15CD6B-19F5-4EF7-98C6-630C1ECF2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275040" cy="490537"/>
          </a:xfrm>
        </p:spPr>
        <p:txBody>
          <a:bodyPr/>
          <a:lstStyle/>
          <a:p>
            <a:r>
              <a:rPr lang="cs-CZ" sz="2300" dirty="0"/>
              <a:t>O bpv BRAUN PARTNERS / bpv LEGAL</a:t>
            </a:r>
          </a:p>
        </p:txBody>
      </p:sp>
    </p:spTree>
    <p:extLst>
      <p:ext uri="{BB962C8B-B14F-4D97-AF65-F5344CB8AC3E}">
        <p14:creationId xmlns:p14="http://schemas.microsoft.com/office/powerpoint/2010/main" val="4220319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433955-5289-45CC-B4DB-16A110043D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400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E44EE9-8BF6-4351-8220-ADDE43FD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„COVID“ legislatíva a finančné problémy spoločností</a:t>
            </a:r>
            <a:r>
              <a:rPr lang="cs-CZ" dirty="0"/>
              <a:t> </a:t>
            </a:r>
          </a:p>
          <a:p>
            <a:endParaRPr lang="sk-SK" dirty="0"/>
          </a:p>
          <a:p>
            <a:r>
              <a:rPr lang="sk-SK" dirty="0"/>
              <a:t>Finančné problémy dlžníka: spoločnosť „v kríze“</a:t>
            </a:r>
            <a:endParaRPr lang="cs-CZ" dirty="0"/>
          </a:p>
          <a:p>
            <a:r>
              <a:rPr lang="sk-SK" dirty="0"/>
              <a:t>Finančné problémy dlžníka: spoločnosť „v úpadku“</a:t>
            </a:r>
          </a:p>
          <a:p>
            <a:r>
              <a:rPr lang="sk-SK" dirty="0"/>
              <a:t>Finančné problémy dlžníka: podať návrh na konkurz?</a:t>
            </a:r>
          </a:p>
          <a:p>
            <a:endParaRPr lang="sk-SK" dirty="0"/>
          </a:p>
          <a:p>
            <a:r>
              <a:rPr lang="sk-SK" dirty="0"/>
              <a:t>Platiaci dlžník a predchádzanie úpadku dlžníka</a:t>
            </a:r>
          </a:p>
          <a:p>
            <a:r>
              <a:rPr lang="sk-SK" dirty="0"/>
              <a:t>Platiaci dlžník v úpadku</a:t>
            </a:r>
          </a:p>
          <a:p>
            <a:r>
              <a:rPr lang="sk-SK" dirty="0"/>
              <a:t>Neplatiaci dlžník</a:t>
            </a:r>
          </a:p>
          <a:p>
            <a:r>
              <a:rPr lang="sk-SK" dirty="0"/>
              <a:t>Neplatiaci dlžník v úpadku</a:t>
            </a:r>
            <a:endParaRPr lang="cs-CZ" dirty="0"/>
          </a:p>
          <a:p>
            <a:endParaRPr lang="cs-CZ" sz="160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750667E-AB39-42F9-9F54-9B9C8847FD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27EEEC6-72CF-4C59-96B4-CB04C7803FBC}"/>
              </a:ext>
            </a:extLst>
          </p:cNvPr>
          <p:cNvSpPr/>
          <p:nvPr/>
        </p:nvSpPr>
        <p:spPr>
          <a:xfrm>
            <a:off x="395536" y="5373216"/>
            <a:ext cx="8424936" cy="8624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207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predpisy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Obchodný </a:t>
            </a:r>
            <a:r>
              <a:rPr lang="cs-CZ" dirty="0" err="1"/>
              <a:t>zákonník</a:t>
            </a: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Zákon č. 7/2005 </a:t>
            </a:r>
            <a:r>
              <a:rPr lang="sk-SK" dirty="0" err="1"/>
              <a:t>Z.z</a:t>
            </a:r>
            <a:r>
              <a:rPr lang="sk-SK" dirty="0"/>
              <a:t>. o konkurze a reštrukturalizácii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Vyhláška č. 643/2005 </a:t>
            </a:r>
            <a:r>
              <a:rPr lang="sk-SK" dirty="0" err="1"/>
              <a:t>Z.z</a:t>
            </a:r>
            <a:r>
              <a:rPr lang="sk-SK" dirty="0"/>
              <a:t>. ktorou sa ustanovujú podrobnosti o spôsobe určenia platobnej neschopnosti a predlženia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Vyhláška č. 665/2005 </a:t>
            </a:r>
            <a:r>
              <a:rPr lang="sk-SK" dirty="0" err="1"/>
              <a:t>Z.z</a:t>
            </a:r>
            <a:r>
              <a:rPr lang="sk-SK" dirty="0"/>
              <a:t>. ktorou sa vykonávajú niektoré ustanovenia zákona č. 7/2005 </a:t>
            </a:r>
            <a:r>
              <a:rPr lang="sk-SK" dirty="0" err="1"/>
              <a:t>Z.z</a:t>
            </a:r>
            <a:r>
              <a:rPr lang="sk-SK" dirty="0"/>
              <a:t>. o konkurze a reštrukturalizácii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sk-SK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79F38F2-8A23-4D3D-A180-068B12B8B335}"/>
              </a:ext>
            </a:extLst>
          </p:cNvPr>
          <p:cNvSpPr/>
          <p:nvPr/>
        </p:nvSpPr>
        <p:spPr>
          <a:xfrm>
            <a:off x="395536" y="5373216"/>
            <a:ext cx="8424936" cy="8624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001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pojmy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dirty="0" err="1"/>
              <a:t>Spoločnosť</a:t>
            </a:r>
            <a:r>
              <a:rPr lang="cs-CZ" dirty="0"/>
              <a:t> v </a:t>
            </a:r>
            <a:r>
              <a:rPr lang="cs-CZ" dirty="0" err="1"/>
              <a:t>kríze</a:t>
            </a:r>
            <a:endParaRPr lang="cs-CZ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Úpadok: platobne neschopný dlžník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Úpadok: predĺžený dlžník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k-SK" dirty="0"/>
              <a:t>Úpadok: Nedostatok majetku na úhradu nákladov konkurzu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sk-SK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402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Spoločnosť v kríze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0" i="0" dirty="0">
                <a:effectLst/>
                <a:latin typeface="Open Sans"/>
              </a:rPr>
              <a:t>ak je spoločnosť v úpadku alebo jej úpadok hrozí</a:t>
            </a:r>
          </a:p>
          <a:p>
            <a:pPr algn="just"/>
            <a:r>
              <a:rPr lang="sk-SK" b="0" i="0" dirty="0">
                <a:effectLst/>
                <a:latin typeface="Open Sans"/>
              </a:rPr>
              <a:t>spoločnosti hrozí úpadok, ak </a:t>
            </a:r>
          </a:p>
          <a:p>
            <a:pPr algn="just"/>
            <a:endParaRPr lang="sk-SK" dirty="0">
              <a:latin typeface="Open Sans"/>
            </a:endParaRPr>
          </a:p>
          <a:p>
            <a:pPr algn="just"/>
            <a:r>
              <a:rPr lang="sk-SK" b="0" i="0" dirty="0">
                <a:effectLst/>
                <a:latin typeface="Open Sans"/>
              </a:rPr>
              <a:t>následky: štatutár sa musí snažiť odvrátiť krízu</a:t>
            </a:r>
          </a:p>
          <a:p>
            <a:pPr algn="just"/>
            <a:r>
              <a:rPr lang="sk-SK" b="0" i="0" dirty="0">
                <a:effectLst/>
                <a:latin typeface="Open Sans"/>
              </a:rPr>
              <a:t>Plnenie nahrádzajúce vlastné zdroje (PNVZ) – 2 definície:</a:t>
            </a:r>
          </a:p>
          <a:p>
            <a:pPr marL="914400" lvl="1" indent="-514350" algn="just">
              <a:buAutoNum type="romanLcParenBoth"/>
            </a:pPr>
            <a:r>
              <a:rPr lang="sk-SK" sz="1900" b="0" i="0" dirty="0">
                <a:effectLst/>
                <a:latin typeface="Open Sans" panose="020B0606030504020204" pitchFamily="34" charset="0"/>
              </a:rPr>
              <a:t>Úver/obdobné plnenie, poskytnuté spoločnosti v kríze. </a:t>
            </a:r>
            <a:br>
              <a:rPr lang="sk-SK" sz="1900" b="0" i="0" dirty="0">
                <a:effectLst/>
                <a:latin typeface="Open Sans" panose="020B0606030504020204" pitchFamily="34" charset="0"/>
              </a:rPr>
            </a:br>
            <a:r>
              <a:rPr lang="sk-SK" sz="1900" b="0" i="0" dirty="0">
                <a:effectLst/>
                <a:latin typeface="Open Sans" panose="020B0606030504020204" pitchFamily="34" charset="0"/>
              </a:rPr>
              <a:t>Resp. plnenie poskytnuté pred krízou</a:t>
            </a:r>
            <a:r>
              <a:rPr lang="en-US" sz="1900" b="0" i="0" dirty="0">
                <a:effectLst/>
                <a:latin typeface="Open Sans" panose="020B0606030504020204" pitchFamily="34" charset="0"/>
              </a:rPr>
              <a:t>,</a:t>
            </a:r>
            <a:r>
              <a:rPr lang="sk-SK" sz="1900" b="0" i="0" dirty="0">
                <a:effectLst/>
                <a:latin typeface="Open Sans" panose="020B0606030504020204" pitchFamily="34" charset="0"/>
              </a:rPr>
              <a:t> a</a:t>
            </a:r>
            <a:r>
              <a:rPr lang="en-US" sz="1900" b="0" i="0" dirty="0">
                <a:effectLst/>
                <a:latin typeface="Open Sans" panose="020B0606030504020204" pitchFamily="34" charset="0"/>
              </a:rPr>
              <a:t>k</a:t>
            </a:r>
            <a:r>
              <a:rPr lang="sk-SK" sz="1900" b="0" i="0" dirty="0">
                <a:effectLst/>
                <a:latin typeface="Open Sans" panose="020B0606030504020204" pitchFamily="34" charset="0"/>
              </a:rPr>
              <a:t> splatnosť bola počas krízy odložená/predĺžená.</a:t>
            </a:r>
          </a:p>
          <a:p>
            <a:pPr marL="914400" lvl="1" indent="-514350" algn="just">
              <a:buAutoNum type="romanLcParenBoth"/>
            </a:pPr>
            <a:r>
              <a:rPr lang="sk-SK" sz="1900" dirty="0">
                <a:latin typeface="Open Sans" panose="020B0606030504020204" pitchFamily="34" charset="0"/>
              </a:rPr>
              <a:t>Plnenie poskytnuté spriaznenou osobou (§ 67c ods. 2 ObZ)</a:t>
            </a:r>
            <a:endParaRPr lang="sk-SK" sz="1900" b="0" i="0" dirty="0">
              <a:effectLst/>
              <a:latin typeface="Open Sans"/>
            </a:endParaRPr>
          </a:p>
          <a:p>
            <a:endParaRPr lang="cs-CZ" dirty="0"/>
          </a:p>
        </p:txBody>
      </p:sp>
      <p:sp>
        <p:nvSpPr>
          <p:cNvPr id="6" name="Šipka: dolů 2">
            <a:extLst>
              <a:ext uri="{FF2B5EF4-FFF2-40B4-BE49-F238E27FC236}">
                <a16:creationId xmlns:a16="http://schemas.microsoft.com/office/drawing/2014/main" id="{C2A47039-C510-46B1-B0B5-EF9334CD3E9E}"/>
              </a:ext>
            </a:extLst>
          </p:cNvPr>
          <p:cNvSpPr/>
          <p:nvPr/>
        </p:nvSpPr>
        <p:spPr>
          <a:xfrm rot="16200000">
            <a:off x="4475101" y="5301208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4115061" y="4941167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úpadok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5292080" y="531057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E8A998D4-3C09-40D7-A682-25AF741C68E1}"/>
              </a:ext>
            </a:extLst>
          </p:cNvPr>
          <p:cNvSpPr txBox="1"/>
          <p:nvPr/>
        </p:nvSpPr>
        <p:spPr>
          <a:xfrm>
            <a:off x="5169543" y="4644547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konkurz a</a:t>
            </a:r>
          </a:p>
          <a:p>
            <a:r>
              <a:rPr lang="sk-SK" dirty="0"/>
              <a:t>reštrukturalizácia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BlokTextu 2">
                <a:extLst>
                  <a:ext uri="{FF2B5EF4-FFF2-40B4-BE49-F238E27FC236}">
                    <a16:creationId xmlns:a16="http://schemas.microsoft.com/office/drawing/2014/main" id="{BB8EEAEB-E2B4-4DAF-9B7E-67864EFF1236}"/>
                  </a:ext>
                </a:extLst>
              </p:cNvPr>
              <p:cNvSpPr txBox="1"/>
              <p:nvPr/>
            </p:nvSpPr>
            <p:spPr>
              <a:xfrm>
                <a:off x="3995936" y="1314283"/>
                <a:ext cx="2956008" cy="943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𝑣𝑙𝑎𝑠𝑡𝑛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é 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𝑖𝑚𝑎𝑛𝑖𝑒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á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ä</m:t>
                          </m:r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𝑧𝑘𝑦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num>
                        <m:den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sk-SK" b="0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BlokTextu 2">
                <a:extLst>
                  <a:ext uri="{FF2B5EF4-FFF2-40B4-BE49-F238E27FC236}">
                    <a16:creationId xmlns:a16="http://schemas.microsoft.com/office/drawing/2014/main" id="{BB8EEAEB-E2B4-4DAF-9B7E-67864EFF12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1314283"/>
                <a:ext cx="2956008" cy="94391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BlokTextu 9">
            <a:extLst>
              <a:ext uri="{FF2B5EF4-FFF2-40B4-BE49-F238E27FC236}">
                <a16:creationId xmlns:a16="http://schemas.microsoft.com/office/drawing/2014/main" id="{C76C7C54-1932-453D-829F-620B63B963FD}"/>
              </a:ext>
            </a:extLst>
          </p:cNvPr>
          <p:cNvSpPr txBox="1"/>
          <p:nvPr/>
        </p:nvSpPr>
        <p:spPr>
          <a:xfrm>
            <a:off x="1614489" y="4664168"/>
            <a:ext cx="20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spoločnosť </a:t>
            </a:r>
            <a:br>
              <a:rPr lang="sk-SK" dirty="0"/>
            </a:br>
            <a:r>
              <a:rPr lang="sk-SK" dirty="0"/>
              <a:t>v kríze</a:t>
            </a:r>
          </a:p>
        </p:txBody>
      </p:sp>
      <p:sp>
        <p:nvSpPr>
          <p:cNvPr id="11" name="Šipka: dolů 2">
            <a:extLst>
              <a:ext uri="{FF2B5EF4-FFF2-40B4-BE49-F238E27FC236}">
                <a16:creationId xmlns:a16="http://schemas.microsoft.com/office/drawing/2014/main" id="{67889468-4C1D-4D0F-9A5B-9C6E5D6730D0}"/>
              </a:ext>
            </a:extLst>
          </p:cNvPr>
          <p:cNvSpPr/>
          <p:nvPr/>
        </p:nvSpPr>
        <p:spPr>
          <a:xfrm rot="16200000">
            <a:off x="2519772" y="531057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31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Spoločnosť v kríze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0" i="0" dirty="0">
                <a:effectLst/>
                <a:latin typeface="Open Sans"/>
              </a:rPr>
              <a:t>PNVZ (+príslušenstvo a zmluvná pokuta) nie je možné vrátiť počas krízy/resp. by sa vrátením do krízy dostala. </a:t>
            </a:r>
          </a:p>
          <a:p>
            <a:pPr algn="just"/>
            <a:r>
              <a:rPr lang="sk-SK" dirty="0">
                <a:latin typeface="Open Sans"/>
              </a:rPr>
              <a:t>V</a:t>
            </a:r>
            <a:r>
              <a:rPr lang="sk-SK" b="0" i="0" dirty="0">
                <a:effectLst/>
                <a:latin typeface="Open Sans"/>
              </a:rPr>
              <a:t>rátené plnenie je štatutár povinný požadovať späť (+ ručenie štatutára)</a:t>
            </a:r>
          </a:p>
          <a:p>
            <a:pPr algn="just"/>
            <a:r>
              <a:rPr lang="sk-SK" dirty="0">
                <a:latin typeface="Open Sans"/>
              </a:rPr>
              <a:t>Ak zabezpečenie PNVZ ručením/záložným právom/inou zábezpekou, môže veriteľ uspokojiť priamo bez toho, aby musel najprv uplatniť u spoločnosti (priorita uspokojovania)</a:t>
            </a:r>
            <a:endParaRPr lang="sk-SK" b="0" i="0" dirty="0">
              <a:effectLst/>
              <a:latin typeface="Open Sans"/>
            </a:endParaRPr>
          </a:p>
          <a:p>
            <a:endParaRPr lang="sk-SK" dirty="0"/>
          </a:p>
          <a:p>
            <a:endParaRPr lang="cs-CZ" dirty="0"/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C76C7C54-1932-453D-829F-620B63B963FD}"/>
              </a:ext>
            </a:extLst>
          </p:cNvPr>
          <p:cNvSpPr txBox="1"/>
          <p:nvPr/>
        </p:nvSpPr>
        <p:spPr>
          <a:xfrm>
            <a:off x="1686123" y="4669302"/>
            <a:ext cx="18833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dirty="0"/>
              <a:t>spoločnosť </a:t>
            </a:r>
            <a:br>
              <a:rPr lang="sk-SK" dirty="0"/>
            </a:br>
            <a:r>
              <a:rPr lang="sk-SK" dirty="0"/>
              <a:t>v kríze</a:t>
            </a:r>
          </a:p>
        </p:txBody>
      </p:sp>
      <p:sp>
        <p:nvSpPr>
          <p:cNvPr id="11" name="Šipka: dolů 2">
            <a:extLst>
              <a:ext uri="{FF2B5EF4-FFF2-40B4-BE49-F238E27FC236}">
                <a16:creationId xmlns:a16="http://schemas.microsoft.com/office/drawing/2014/main" id="{67889468-4C1D-4D0F-9A5B-9C6E5D6730D0}"/>
              </a:ext>
            </a:extLst>
          </p:cNvPr>
          <p:cNvSpPr/>
          <p:nvPr/>
        </p:nvSpPr>
        <p:spPr>
          <a:xfrm rot="16200000">
            <a:off x="2519772" y="5310570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474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Úpadok: platobná neschopnosť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dirty="0">
                <a:latin typeface="Open Sans"/>
              </a:rPr>
              <a:t>neschopnosť </a:t>
            </a:r>
            <a:r>
              <a:rPr lang="sk-SK" dirty="0" err="1">
                <a:latin typeface="Open Sans"/>
              </a:rPr>
              <a:t>p.o</a:t>
            </a:r>
            <a:r>
              <a:rPr lang="sk-SK" dirty="0">
                <a:latin typeface="Open Sans"/>
              </a:rPr>
              <a:t>. plniť 30 dní po lehote splatnosti aspoň dva peňažné záväzky viac ako jednému veriteľovi. </a:t>
            </a:r>
          </a:p>
          <a:p>
            <a:pPr algn="just"/>
            <a:r>
              <a:rPr lang="sk-SK" b="0" i="0" dirty="0">
                <a:effectLst/>
                <a:latin typeface="Open Sans"/>
              </a:rPr>
              <a:t>Následok: veriteľ je oprávnený podať návrh na vyhlásenie konkurzu</a:t>
            </a:r>
          </a:p>
          <a:p>
            <a:pPr algn="just"/>
            <a:r>
              <a:rPr lang="sk-SK" dirty="0">
                <a:latin typeface="Open Sans"/>
              </a:rPr>
              <a:t>Veriteľský návrh na vyhlásenie konkurz na majetok dlžníka: </a:t>
            </a:r>
            <a:br>
              <a:rPr lang="sk-SK" dirty="0">
                <a:latin typeface="Open Sans"/>
              </a:rPr>
            </a:br>
            <a:r>
              <a:rPr lang="sk-SK" dirty="0">
                <a:latin typeface="Open Sans"/>
              </a:rPr>
              <a:t>(i) návrh, (ii) písomná výzva na zaplatenie, (iii) označiť druhého veriteľa, (iv) doložiť pohľadávku (napr. rozhodnutie súdu, potvrdenie audítora), (v) preddavok 1.500 € (skupina 5+ zamestnancov je oslobodená)</a:t>
            </a:r>
          </a:p>
          <a:p>
            <a:pPr algn="just"/>
            <a:r>
              <a:rPr lang="sk-SK" dirty="0">
                <a:latin typeface="Open Sans"/>
              </a:rPr>
              <a:t>Dlžník buď (i) osvedčí platobnú schopnosť, alebo (ii) osvedčí spornosť pohľadávok, alebo (iii) uhradí, inak (iv) súd rozhodne </a:t>
            </a:r>
            <a:br>
              <a:rPr lang="sk-SK" dirty="0">
                <a:latin typeface="Open Sans"/>
              </a:rPr>
            </a:br>
            <a:r>
              <a:rPr lang="sk-SK" dirty="0">
                <a:latin typeface="Open Sans"/>
              </a:rPr>
              <a:t>o vyhlásení konkurzu</a:t>
            </a:r>
          </a:p>
          <a:p>
            <a:endParaRPr lang="cs-CZ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3304481" y="4950013"/>
            <a:ext cx="255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Platobná neschopnosť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4466950" y="5287079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42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Úpadok: predĺžený dlžník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k-SK" b="0" i="0" dirty="0">
                <a:effectLst/>
                <a:latin typeface="Open Sans"/>
              </a:rPr>
              <a:t>Predlžený = (i) povinný viesť účtovníctvo, (ii) má viac ako jedného veriteľa a (iii) hodnota jeho záväzkov presahuje hodnotu jeho majetku (nie podriadené pohľadávky, resp. pohľadávky spriaznených osôb).</a:t>
            </a:r>
            <a:r>
              <a:rPr lang="sk-SK" dirty="0">
                <a:latin typeface="Open Sans"/>
              </a:rPr>
              <a:t> </a:t>
            </a:r>
          </a:p>
          <a:p>
            <a:pPr marL="0" indent="0" algn="just">
              <a:buNone/>
            </a:pPr>
            <a:endParaRPr lang="sk-SK" dirty="0">
              <a:latin typeface="Open Sans"/>
            </a:endParaRPr>
          </a:p>
          <a:p>
            <a:pPr marL="0" indent="0" algn="just">
              <a:buNone/>
            </a:pPr>
            <a:endParaRPr lang="sk-SK" dirty="0">
              <a:latin typeface="Open Sans"/>
            </a:endParaRPr>
          </a:p>
          <a:p>
            <a:pPr algn="just"/>
            <a:r>
              <a:rPr lang="sk-SK" b="0" i="0" dirty="0">
                <a:effectLst/>
                <a:latin typeface="Open Sans"/>
              </a:rPr>
              <a:t>Následok: dlžník je povinný podať návrh na vyhlásenie konkurzu do 30 dní, od kedy sa dozvedel alebo sa pri zachovaní odbornej starostlivosti mohol dozvedieť o svojom predlžení.</a:t>
            </a:r>
          </a:p>
          <a:p>
            <a:pPr algn="just"/>
            <a:endParaRPr lang="sk-SK" dirty="0">
              <a:latin typeface="Open Sans"/>
            </a:endParaRPr>
          </a:p>
          <a:p>
            <a:endParaRPr lang="cs-CZ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3635896" y="495001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Predĺžený dlžník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4466950" y="5287079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BlokTextu 8">
                <a:extLst>
                  <a:ext uri="{FF2B5EF4-FFF2-40B4-BE49-F238E27FC236}">
                    <a16:creationId xmlns:a16="http://schemas.microsoft.com/office/drawing/2014/main" id="{F7BD2271-1799-4C98-8CE0-04C136A971B2}"/>
                  </a:ext>
                </a:extLst>
              </p:cNvPr>
              <p:cNvSpPr txBox="1"/>
              <p:nvPr/>
            </p:nvSpPr>
            <p:spPr>
              <a:xfrm>
                <a:off x="489014" y="2282701"/>
                <a:ext cx="8518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ä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𝑧𝑘𝑦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𝑝𝑜𝑑𝑟𝑖𝑎𝑑𝑒𝑛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é 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𝑝𝑜h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ľ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𝑣𝑘𝑦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𝑝𝑜h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ľ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𝑎𝑑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𝑣𝑘𝑦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𝑠𝑝𝑟𝑖𝑎𝑧𝑛𝑒𝑛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ý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𝑐h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𝑜𝑠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ô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sk-SK" i="1">
                          <a:latin typeface="Cambria Math" panose="02040503050406030204" pitchFamily="18" charset="0"/>
                        </a:rPr>
                        <m:t>𝑚𝑎𝑗𝑒𝑡𝑜𝑘</m:t>
                      </m:r>
                    </m:oMath>
                  </m:oMathPara>
                </a14:m>
                <a:endParaRPr lang="sk-SK" b="0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9" name="BlokTextu 8">
                <a:extLst>
                  <a:ext uri="{FF2B5EF4-FFF2-40B4-BE49-F238E27FC236}">
                    <a16:creationId xmlns:a16="http://schemas.microsoft.com/office/drawing/2014/main" id="{F7BD2271-1799-4C98-8CE0-04C136A971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014" y="2282701"/>
                <a:ext cx="8518401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681467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Nedostatok majetku na úhradu nákladov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48BF16-D0BE-4761-B583-EA61694EB10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b="0" i="0" dirty="0">
                <a:effectLst/>
                <a:latin typeface="Open Sans"/>
              </a:rPr>
              <a:t>Nedostatok majetku na úhradu nákladov konkurzu = menej ako 6.500 EUR</a:t>
            </a:r>
            <a:r>
              <a:rPr lang="sk-SK" dirty="0">
                <a:latin typeface="Open Sans"/>
              </a:rPr>
              <a:t>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dirty="0">
                <a:latin typeface="Open Sans"/>
              </a:rPr>
              <a:t>Po podaní návrhu na konkurz sa zastaví – dochádza k výmazu dlžníka z obchodného registra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sk-SK" dirty="0">
                <a:latin typeface="Open Sans"/>
              </a:rPr>
              <a:t>Vznik zodpovednosti štatutára</a:t>
            </a:r>
          </a:p>
          <a:p>
            <a:pPr marL="0" indent="0" algn="just">
              <a:buNone/>
            </a:pPr>
            <a:endParaRPr lang="sk-SK" dirty="0">
              <a:latin typeface="Open Sans"/>
            </a:endParaRPr>
          </a:p>
          <a:p>
            <a:pPr marL="0" indent="0" algn="just">
              <a:buNone/>
            </a:pPr>
            <a:endParaRPr lang="sk-SK" dirty="0">
              <a:latin typeface="Open Sans"/>
            </a:endParaRPr>
          </a:p>
          <a:p>
            <a:pPr algn="just"/>
            <a:endParaRPr lang="sk-SK" dirty="0">
              <a:latin typeface="Open Sans"/>
            </a:endParaRPr>
          </a:p>
          <a:p>
            <a:endParaRPr lang="cs-CZ" dirty="0"/>
          </a:p>
        </p:txBody>
      </p:sp>
      <p:sp>
        <p:nvSpPr>
          <p:cNvPr id="7" name="BlokTextu 6">
            <a:extLst>
              <a:ext uri="{FF2B5EF4-FFF2-40B4-BE49-F238E27FC236}">
                <a16:creationId xmlns:a16="http://schemas.microsoft.com/office/drawing/2014/main" id="{99D33CA1-62CC-4124-B11D-87B058B3E21A}"/>
              </a:ext>
            </a:extLst>
          </p:cNvPr>
          <p:cNvSpPr txBox="1"/>
          <p:nvPr/>
        </p:nvSpPr>
        <p:spPr>
          <a:xfrm>
            <a:off x="6084168" y="500338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6.500 EUR</a:t>
            </a:r>
          </a:p>
        </p:txBody>
      </p:sp>
      <p:sp>
        <p:nvSpPr>
          <p:cNvPr id="8" name="Šipka: dolů 2">
            <a:extLst>
              <a:ext uri="{FF2B5EF4-FFF2-40B4-BE49-F238E27FC236}">
                <a16:creationId xmlns:a16="http://schemas.microsoft.com/office/drawing/2014/main" id="{6508CCD8-7931-42DC-B37D-326C2F71B442}"/>
              </a:ext>
            </a:extLst>
          </p:cNvPr>
          <p:cNvSpPr/>
          <p:nvPr/>
        </p:nvSpPr>
        <p:spPr>
          <a:xfrm>
            <a:off x="6516688" y="5373216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Šipka: dolů 2">
            <a:extLst>
              <a:ext uri="{FF2B5EF4-FFF2-40B4-BE49-F238E27FC236}">
                <a16:creationId xmlns:a16="http://schemas.microsoft.com/office/drawing/2014/main" id="{2EDF2905-CB19-443D-8FC2-413C48B36447}"/>
              </a:ext>
            </a:extLst>
          </p:cNvPr>
          <p:cNvSpPr/>
          <p:nvPr/>
        </p:nvSpPr>
        <p:spPr>
          <a:xfrm>
            <a:off x="4463988" y="5373216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Šipka: dolů 2">
            <a:extLst>
              <a:ext uri="{FF2B5EF4-FFF2-40B4-BE49-F238E27FC236}">
                <a16:creationId xmlns:a16="http://schemas.microsoft.com/office/drawing/2014/main" id="{C12CE9DF-4E15-4CE6-9ADC-90A456AB4AD9}"/>
              </a:ext>
            </a:extLst>
          </p:cNvPr>
          <p:cNvSpPr/>
          <p:nvPr/>
        </p:nvSpPr>
        <p:spPr>
          <a:xfrm rot="16200000">
            <a:off x="2390775" y="5373216"/>
            <a:ext cx="216024" cy="288032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05C0BBC8-C844-4D49-BF86-6728F1CF5803}"/>
              </a:ext>
            </a:extLst>
          </p:cNvPr>
          <p:cNvSpPr txBox="1"/>
          <p:nvPr/>
        </p:nvSpPr>
        <p:spPr>
          <a:xfrm>
            <a:off x="4139952" y="5003386"/>
            <a:ext cx="9866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úpadok</a:t>
            </a:r>
          </a:p>
        </p:txBody>
      </p:sp>
      <p:sp>
        <p:nvSpPr>
          <p:cNvPr id="13" name="BlokTextu 12">
            <a:extLst>
              <a:ext uri="{FF2B5EF4-FFF2-40B4-BE49-F238E27FC236}">
                <a16:creationId xmlns:a16="http://schemas.microsoft.com/office/drawing/2014/main" id="{9E4451AA-9C44-458D-B5CB-D3DD86A11DF2}"/>
              </a:ext>
            </a:extLst>
          </p:cNvPr>
          <p:cNvSpPr txBox="1"/>
          <p:nvPr/>
        </p:nvSpPr>
        <p:spPr>
          <a:xfrm>
            <a:off x="1547525" y="5003386"/>
            <a:ext cx="2088510" cy="379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spoločnosť v kríze</a:t>
            </a:r>
          </a:p>
        </p:txBody>
      </p:sp>
    </p:spTree>
    <p:extLst>
      <p:ext uri="{BB962C8B-B14F-4D97-AF65-F5344CB8AC3E}">
        <p14:creationId xmlns:p14="http://schemas.microsoft.com/office/powerpoint/2010/main" val="379018372"/>
      </p:ext>
    </p:extLst>
  </p:cSld>
  <p:clrMapOvr>
    <a:masterClrMapping/>
  </p:clrMapOvr>
</p:sld>
</file>

<file path=ppt/theme/theme1.xml><?xml version="1.0" encoding="utf-8"?>
<a:theme xmlns:a="http://schemas.openxmlformats.org/drawingml/2006/main" name="bpv_BP_Powerpoint_Template_nova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863</TotalTime>
  <Words>1691</Words>
  <Application>Microsoft Office PowerPoint</Application>
  <PresentationFormat>Prezentácia na obrazovke (4:3)</PresentationFormat>
  <Paragraphs>175</Paragraphs>
  <Slides>18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18</vt:i4>
      </vt:variant>
    </vt:vector>
  </HeadingPairs>
  <TitlesOfParts>
    <vt:vector size="23" baseType="lpstr">
      <vt:lpstr>Arial</vt:lpstr>
      <vt:lpstr>Cambria Math</vt:lpstr>
      <vt:lpstr>Open Sans</vt:lpstr>
      <vt:lpstr>Wingdings</vt:lpstr>
      <vt:lpstr>bpv_BP_Powerpoint_Template_nova</vt:lpstr>
      <vt:lpstr>Prezentácia programu PowerPoint</vt:lpstr>
      <vt:lpstr>Obsah</vt:lpstr>
      <vt:lpstr>Základné predpisy </vt:lpstr>
      <vt:lpstr>Základné pojmy </vt:lpstr>
      <vt:lpstr>Spoločnosť v kríze </vt:lpstr>
      <vt:lpstr>Spoločnosť v kríze </vt:lpstr>
      <vt:lpstr>Úpadok: platobná neschopnosť</vt:lpstr>
      <vt:lpstr>Úpadok: predĺžený dlžník</vt:lpstr>
      <vt:lpstr>Nedostatok majetku na úhradu nákladov</vt:lpstr>
      <vt:lpstr>Veriteľ: keď dlžník platí</vt:lpstr>
      <vt:lpstr>Veriteľ: keď dlžník neplatí</vt:lpstr>
      <vt:lpstr>Veriteľ: keď dlžník neplatí</vt:lpstr>
      <vt:lpstr>Čo musí dlžník (v úpadku)</vt:lpstr>
      <vt:lpstr>Pomoc s následkami COVID pandémie</vt:lpstr>
      <vt:lpstr>Pomoc s následkami COVID pandémie</vt:lpstr>
      <vt:lpstr>Niektoré „COVID“ predpisy</vt:lpstr>
      <vt:lpstr>Kontakt</vt:lpstr>
      <vt:lpstr>O bpv BRAUN PARTNERS / bpv LEGAL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Evita</dc:creator>
  <cp:lastModifiedBy>Martin Provazník</cp:lastModifiedBy>
  <cp:revision>156</cp:revision>
  <dcterms:created xsi:type="dcterms:W3CDTF">2013-07-26T09:16:28Z</dcterms:created>
  <dcterms:modified xsi:type="dcterms:W3CDTF">2021-05-05T07:06:59Z</dcterms:modified>
</cp:coreProperties>
</file>